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ilita One" charset="1" panose="02000000000000000000"/>
      <p:regular r:id="rId20"/>
    </p:embeddedFont>
    <p:embeddedFont>
      <p:font typeface="One Little Font" charset="1" panose="00000500000000000000"/>
      <p:regular r:id="rId21"/>
    </p:embeddedFont>
    <p:embeddedFont>
      <p:font typeface="Andika" charset="1" panose="02000000000000000000"/>
      <p:regular r:id="rId22"/>
    </p:embeddedFont>
    <p:embeddedFont>
      <p:font typeface="One Little Font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2" Target="../media/image1.png" Type="http://schemas.openxmlformats.org/officeDocument/2006/relationships/image"/><Relationship Id="rId3" Target="../media/image10.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https://scied.ucar.edu/learning-zone/air-quality/oxygen" TargetMode="External" Type="http://schemas.openxmlformats.org/officeDocument/2006/relationships/hyperlink"/><Relationship Id="rId6" Target="https://scied.ucar.edu/learning-zone/air-quality/nitrogen" TargetMode="External" Type="http://schemas.openxmlformats.org/officeDocument/2006/relationships/hyperlink"/><Relationship Id="rId7" Target="../media/image5.png" Type="http://schemas.openxmlformats.org/officeDocument/2006/relationships/image"/><Relationship Id="rId8"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15211586" y="1258100"/>
            <a:ext cx="5051575" cy="8543891"/>
          </a:xfrm>
          <a:custGeom>
            <a:avLst/>
            <a:gdLst/>
            <a:ahLst/>
            <a:cxnLst/>
            <a:rect r="r" b="b" t="t" l="l"/>
            <a:pathLst>
              <a:path h="8543891" w="5051575">
                <a:moveTo>
                  <a:pt x="0" y="0"/>
                </a:moveTo>
                <a:lnTo>
                  <a:pt x="5051575" y="0"/>
                </a:lnTo>
                <a:lnTo>
                  <a:pt x="5051575" y="8543891"/>
                </a:lnTo>
                <a:lnTo>
                  <a:pt x="0" y="8543891"/>
                </a:lnTo>
                <a:lnTo>
                  <a:pt x="0" y="0"/>
                </a:lnTo>
                <a:close/>
              </a:path>
            </a:pathLst>
          </a:custGeom>
          <a:blipFill>
            <a:blip r:embed="rId3"/>
            <a:stretch>
              <a:fillRect l="0" t="0" r="0" b="0"/>
            </a:stretch>
          </a:blipFill>
        </p:spPr>
      </p:sp>
      <p:sp>
        <p:nvSpPr>
          <p:cNvPr name="Freeform 4" id="4"/>
          <p:cNvSpPr/>
          <p:nvPr/>
        </p:nvSpPr>
        <p:spPr>
          <a:xfrm flipH="false" flipV="false" rot="0">
            <a:off x="-784785" y="5530045"/>
            <a:ext cx="19274505" cy="9010831"/>
          </a:xfrm>
          <a:custGeom>
            <a:avLst/>
            <a:gdLst/>
            <a:ahLst/>
            <a:cxnLst/>
            <a:rect r="r" b="b" t="t" l="l"/>
            <a:pathLst>
              <a:path h="9010831" w="19274505">
                <a:moveTo>
                  <a:pt x="0" y="0"/>
                </a:moveTo>
                <a:lnTo>
                  <a:pt x="19274505" y="0"/>
                </a:lnTo>
                <a:lnTo>
                  <a:pt x="19274505" y="9010832"/>
                </a:lnTo>
                <a:lnTo>
                  <a:pt x="0" y="9010832"/>
                </a:lnTo>
                <a:lnTo>
                  <a:pt x="0" y="0"/>
                </a:lnTo>
                <a:close/>
              </a:path>
            </a:pathLst>
          </a:custGeom>
          <a:blipFill>
            <a:blip r:embed="rId4"/>
            <a:stretch>
              <a:fillRect l="0" t="0" r="0" b="0"/>
            </a:stretch>
          </a:blipFill>
        </p:spPr>
      </p:sp>
      <p:sp>
        <p:nvSpPr>
          <p:cNvPr name="Freeform 5" id="5"/>
          <p:cNvSpPr/>
          <p:nvPr/>
        </p:nvSpPr>
        <p:spPr>
          <a:xfrm flipH="false" flipV="false" rot="0">
            <a:off x="-3087507" y="601646"/>
            <a:ext cx="6757559" cy="5414494"/>
          </a:xfrm>
          <a:custGeom>
            <a:avLst/>
            <a:gdLst/>
            <a:ahLst/>
            <a:cxnLst/>
            <a:rect r="r" b="b" t="t" l="l"/>
            <a:pathLst>
              <a:path h="5414494" w="6757559">
                <a:moveTo>
                  <a:pt x="0" y="0"/>
                </a:moveTo>
                <a:lnTo>
                  <a:pt x="6757559" y="0"/>
                </a:lnTo>
                <a:lnTo>
                  <a:pt x="6757559" y="5414494"/>
                </a:lnTo>
                <a:lnTo>
                  <a:pt x="0" y="5414494"/>
                </a:lnTo>
                <a:lnTo>
                  <a:pt x="0" y="0"/>
                </a:lnTo>
                <a:close/>
              </a:path>
            </a:pathLst>
          </a:custGeom>
          <a:blipFill>
            <a:blip r:embed="rId5"/>
            <a:stretch>
              <a:fillRect l="0" t="0" r="0" b="0"/>
            </a:stretch>
          </a:blipFill>
        </p:spPr>
      </p:sp>
      <p:sp>
        <p:nvSpPr>
          <p:cNvPr name="Freeform 6" id="6"/>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6"/>
            <a:stretch>
              <a:fillRect l="0" t="0" r="0" b="0"/>
            </a:stretch>
          </a:blipFill>
        </p:spPr>
      </p:sp>
      <p:sp>
        <p:nvSpPr>
          <p:cNvPr name="Freeform 7" id="7"/>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7"/>
            <a:stretch>
              <a:fillRect l="0" t="0" r="0" b="0"/>
            </a:stretch>
          </a:blipFill>
        </p:spPr>
      </p:sp>
      <p:sp>
        <p:nvSpPr>
          <p:cNvPr name="TextBox 8" id="8"/>
          <p:cNvSpPr txBox="true"/>
          <p:nvPr/>
        </p:nvSpPr>
        <p:spPr>
          <a:xfrm rot="0">
            <a:off x="4145779" y="2339550"/>
            <a:ext cx="9996443" cy="3190496"/>
          </a:xfrm>
          <a:prstGeom prst="rect">
            <a:avLst/>
          </a:prstGeom>
        </p:spPr>
        <p:txBody>
          <a:bodyPr anchor="t" rtlCol="false" tIns="0" lIns="0" bIns="0" rIns="0">
            <a:spAutoFit/>
          </a:bodyPr>
          <a:lstStyle/>
          <a:p>
            <a:pPr algn="ctr">
              <a:lnSpc>
                <a:spcPts val="12166"/>
              </a:lnSpc>
            </a:pPr>
            <a:r>
              <a:rPr lang="en-US" sz="13082">
                <a:solidFill>
                  <a:srgbClr val="257167"/>
                </a:solidFill>
                <a:latin typeface="Lilita One"/>
                <a:ea typeface="Lilita One"/>
                <a:cs typeface="Lilita One"/>
                <a:sym typeface="Lilita One"/>
              </a:rPr>
              <a:t>TUGAS INDIVIDU 1</a:t>
            </a:r>
          </a:p>
        </p:txBody>
      </p:sp>
      <p:sp>
        <p:nvSpPr>
          <p:cNvPr name="TextBox 9" id="9"/>
          <p:cNvSpPr txBox="true"/>
          <p:nvPr/>
        </p:nvSpPr>
        <p:spPr>
          <a:xfrm rot="0">
            <a:off x="4833378" y="5543265"/>
            <a:ext cx="8621244" cy="730536"/>
          </a:xfrm>
          <a:prstGeom prst="rect">
            <a:avLst/>
          </a:prstGeom>
        </p:spPr>
        <p:txBody>
          <a:bodyPr anchor="t" rtlCol="false" tIns="0" lIns="0" bIns="0" rIns="0">
            <a:spAutoFit/>
          </a:bodyPr>
          <a:lstStyle/>
          <a:p>
            <a:pPr algn="ctr">
              <a:lnSpc>
                <a:spcPts val="5934"/>
              </a:lnSpc>
              <a:spcBef>
                <a:spcPct val="0"/>
              </a:spcBef>
            </a:pPr>
            <a:r>
              <a:rPr lang="en-US" sz="4238">
                <a:solidFill>
                  <a:srgbClr val="000000"/>
                </a:solidFill>
                <a:latin typeface="One Little Font"/>
                <a:ea typeface="One Little Font"/>
                <a:cs typeface="One Little Font"/>
                <a:sym typeface="One Little Font"/>
              </a:rPr>
              <a:t>RIZKI CAESARIANSYAH (122340030)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TIMBAL (Pb)</a:t>
            </a:r>
          </a:p>
        </p:txBody>
      </p:sp>
      <p:grpSp>
        <p:nvGrpSpPr>
          <p:cNvPr name="Group 6" id="6"/>
          <p:cNvGrpSpPr/>
          <p:nvPr/>
        </p:nvGrpSpPr>
        <p:grpSpPr>
          <a:xfrm rot="0">
            <a:off x="2156704" y="2630288"/>
            <a:ext cx="13974593" cy="5026425"/>
            <a:chOff x="0" y="0"/>
            <a:chExt cx="2815378" cy="1012644"/>
          </a:xfrm>
        </p:grpSpPr>
        <p:sp>
          <p:nvSpPr>
            <p:cNvPr name="Freeform 7" id="7"/>
            <p:cNvSpPr/>
            <p:nvPr/>
          </p:nvSpPr>
          <p:spPr>
            <a:xfrm flipH="false" flipV="false" rot="0">
              <a:off x="0" y="0"/>
              <a:ext cx="2815378" cy="1012644"/>
            </a:xfrm>
            <a:custGeom>
              <a:avLst/>
              <a:gdLst/>
              <a:ahLst/>
              <a:cxnLst/>
              <a:rect r="r" b="b" t="t" l="l"/>
              <a:pathLst>
                <a:path h="1012644" w="2815378">
                  <a:moveTo>
                    <a:pt x="18836" y="0"/>
                  </a:moveTo>
                  <a:lnTo>
                    <a:pt x="2796542" y="0"/>
                  </a:lnTo>
                  <a:cubicBezTo>
                    <a:pt x="2801538" y="0"/>
                    <a:pt x="2806329" y="1985"/>
                    <a:pt x="2809861" y="5517"/>
                  </a:cubicBezTo>
                  <a:cubicBezTo>
                    <a:pt x="2813394" y="9049"/>
                    <a:pt x="2815378" y="13840"/>
                    <a:pt x="2815378" y="18836"/>
                  </a:cubicBezTo>
                  <a:lnTo>
                    <a:pt x="2815378" y="993808"/>
                  </a:lnTo>
                  <a:cubicBezTo>
                    <a:pt x="2815378" y="998804"/>
                    <a:pt x="2813394" y="1003595"/>
                    <a:pt x="2809861" y="1007127"/>
                  </a:cubicBezTo>
                  <a:cubicBezTo>
                    <a:pt x="2806329" y="1010660"/>
                    <a:pt x="2801538" y="1012644"/>
                    <a:pt x="2796542" y="1012644"/>
                  </a:cubicBezTo>
                  <a:lnTo>
                    <a:pt x="18836" y="1012644"/>
                  </a:lnTo>
                  <a:cubicBezTo>
                    <a:pt x="13840" y="1012644"/>
                    <a:pt x="9049" y="1010660"/>
                    <a:pt x="5517" y="1007127"/>
                  </a:cubicBezTo>
                  <a:cubicBezTo>
                    <a:pt x="1985" y="1003595"/>
                    <a:pt x="0" y="998804"/>
                    <a:pt x="0" y="993808"/>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105074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42575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Timbal (Pb) berasal dari hasil pembakaran dari senyawa tetrametil-Pb dan tetraetil-Pb yang selalu ditambahkan dalam bahan bakar kendaraan bermotor yang berfungsi sebagai anti letup (anti knock) untuk mengurangi hentakan akibat kerja mesin sehingga dapat menurunkan kebisingan suara ketika terjadi pembakaran pada mesinmesin kendaraan bermotor. dampak timbal bagi lingkungan yaitu dapat menimbulkan pencemaran tanah, air, dan udara, gangguan ekosistem dan gangguan pada biota perairan</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KARBON DIOKSIDA (CO2)</a:t>
            </a:r>
          </a:p>
        </p:txBody>
      </p:sp>
      <p:grpSp>
        <p:nvGrpSpPr>
          <p:cNvPr name="Group 6" id="6"/>
          <p:cNvGrpSpPr/>
          <p:nvPr/>
        </p:nvGrpSpPr>
        <p:grpSpPr>
          <a:xfrm rot="0">
            <a:off x="2156704" y="2654568"/>
            <a:ext cx="13974593" cy="5511263"/>
            <a:chOff x="0" y="0"/>
            <a:chExt cx="2815378" cy="1110322"/>
          </a:xfrm>
        </p:grpSpPr>
        <p:sp>
          <p:nvSpPr>
            <p:cNvPr name="Freeform 7" id="7"/>
            <p:cNvSpPr/>
            <p:nvPr/>
          </p:nvSpPr>
          <p:spPr>
            <a:xfrm flipH="false" flipV="false" rot="0">
              <a:off x="0" y="0"/>
              <a:ext cx="2815378" cy="1110321"/>
            </a:xfrm>
            <a:custGeom>
              <a:avLst/>
              <a:gdLst/>
              <a:ahLst/>
              <a:cxnLst/>
              <a:rect r="r" b="b" t="t" l="l"/>
              <a:pathLst>
                <a:path h="1110321" w="2815378">
                  <a:moveTo>
                    <a:pt x="18836" y="0"/>
                  </a:moveTo>
                  <a:lnTo>
                    <a:pt x="2796542" y="0"/>
                  </a:lnTo>
                  <a:cubicBezTo>
                    <a:pt x="2801538" y="0"/>
                    <a:pt x="2806329" y="1985"/>
                    <a:pt x="2809861" y="5517"/>
                  </a:cubicBezTo>
                  <a:cubicBezTo>
                    <a:pt x="2813394" y="9049"/>
                    <a:pt x="2815378" y="13840"/>
                    <a:pt x="2815378" y="18836"/>
                  </a:cubicBezTo>
                  <a:lnTo>
                    <a:pt x="2815378" y="1091486"/>
                  </a:lnTo>
                  <a:cubicBezTo>
                    <a:pt x="2815378" y="1096481"/>
                    <a:pt x="2813394" y="1101272"/>
                    <a:pt x="2809861" y="1104805"/>
                  </a:cubicBezTo>
                  <a:cubicBezTo>
                    <a:pt x="2806329" y="1108337"/>
                    <a:pt x="2801538" y="1110321"/>
                    <a:pt x="2796542" y="1110321"/>
                  </a:cubicBezTo>
                  <a:lnTo>
                    <a:pt x="18836" y="1110321"/>
                  </a:lnTo>
                  <a:cubicBezTo>
                    <a:pt x="13840" y="1110321"/>
                    <a:pt x="9049" y="1108337"/>
                    <a:pt x="5517" y="1104805"/>
                  </a:cubicBezTo>
                  <a:cubicBezTo>
                    <a:pt x="1985" y="1101272"/>
                    <a:pt x="0" y="1096481"/>
                    <a:pt x="0" y="1091486"/>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1148422"/>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47909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Karbon dioksida (CO2) dihasilakan melalui proses pembakaran internal pada kendaraan bermotor untuk dapat menggerakkan kendaraan bermotor dengan cara mengubah energi yang tersimpan dalam bahan bakar menjadi energi mekanis untuk menggerakkan roda. dengan kata lain CO2 merupakan produk utama dari proses pembakaran. CO2 merupakan salah satu gas rumah kaca yang dapat menyebabkan pemanasan global. Karbondioksida dapat menyebabkan perubahan iklim yang merugikan, seperti perubahan cuaca ekstrem, perubahan musim, dan kerusakan ekosistem</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302128" y="4881248"/>
            <a:ext cx="18892255" cy="8910430"/>
          </a:xfrm>
          <a:custGeom>
            <a:avLst/>
            <a:gdLst/>
            <a:ahLst/>
            <a:cxnLst/>
            <a:rect r="r" b="b" t="t" l="l"/>
            <a:pathLst>
              <a:path h="8910430" w="18892255">
                <a:moveTo>
                  <a:pt x="0" y="0"/>
                </a:moveTo>
                <a:lnTo>
                  <a:pt x="18892256" y="0"/>
                </a:lnTo>
                <a:lnTo>
                  <a:pt x="18892256" y="8910431"/>
                </a:lnTo>
                <a:lnTo>
                  <a:pt x="0" y="8910431"/>
                </a:lnTo>
                <a:lnTo>
                  <a:pt x="0" y="0"/>
                </a:lnTo>
                <a:close/>
              </a:path>
            </a:pathLst>
          </a:custGeom>
          <a:blipFill>
            <a:blip r:embed="rId3"/>
            <a:stretch>
              <a:fillRect l="0" t="0" r="0" b="0"/>
            </a:stretch>
          </a:blipFill>
        </p:spPr>
      </p:sp>
      <p:grpSp>
        <p:nvGrpSpPr>
          <p:cNvPr name="Group 4" id="4"/>
          <p:cNvGrpSpPr/>
          <p:nvPr/>
        </p:nvGrpSpPr>
        <p:grpSpPr>
          <a:xfrm rot="0">
            <a:off x="1351187" y="3605315"/>
            <a:ext cx="4846707" cy="4535512"/>
            <a:chOff x="0" y="0"/>
            <a:chExt cx="976437" cy="913743"/>
          </a:xfrm>
        </p:grpSpPr>
        <p:sp>
          <p:nvSpPr>
            <p:cNvPr name="Freeform 5" id="5"/>
            <p:cNvSpPr/>
            <p:nvPr/>
          </p:nvSpPr>
          <p:spPr>
            <a:xfrm flipH="false" flipV="false" rot="0">
              <a:off x="0" y="0"/>
              <a:ext cx="976437" cy="913743"/>
            </a:xfrm>
            <a:custGeom>
              <a:avLst/>
              <a:gdLst/>
              <a:ahLst/>
              <a:cxnLst/>
              <a:rect r="r" b="b" t="t" l="l"/>
              <a:pathLst>
                <a:path h="913743" w="976437">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sp>
        <p:sp>
          <p:nvSpPr>
            <p:cNvPr name="TextBox 6" id="6"/>
            <p:cNvSpPr txBox="true"/>
            <p:nvPr/>
          </p:nvSpPr>
          <p:spPr>
            <a:xfrm>
              <a:off x="0" y="-38100"/>
              <a:ext cx="976437" cy="951843"/>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720647" y="3605315"/>
            <a:ext cx="4846707" cy="4535512"/>
            <a:chOff x="0" y="0"/>
            <a:chExt cx="976437" cy="913743"/>
          </a:xfrm>
        </p:grpSpPr>
        <p:sp>
          <p:nvSpPr>
            <p:cNvPr name="Freeform 8" id="8"/>
            <p:cNvSpPr/>
            <p:nvPr/>
          </p:nvSpPr>
          <p:spPr>
            <a:xfrm flipH="false" flipV="false" rot="0">
              <a:off x="0" y="0"/>
              <a:ext cx="976437" cy="913743"/>
            </a:xfrm>
            <a:custGeom>
              <a:avLst/>
              <a:gdLst/>
              <a:ahLst/>
              <a:cxnLst/>
              <a:rect r="r" b="b" t="t" l="l"/>
              <a:pathLst>
                <a:path h="913743" w="976437">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sp>
        <p:sp>
          <p:nvSpPr>
            <p:cNvPr name="TextBox 9" id="9"/>
            <p:cNvSpPr txBox="true"/>
            <p:nvPr/>
          </p:nvSpPr>
          <p:spPr>
            <a:xfrm>
              <a:off x="0" y="-38100"/>
              <a:ext cx="976437" cy="95184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78820" y="3605315"/>
            <a:ext cx="4846707" cy="4535512"/>
            <a:chOff x="0" y="0"/>
            <a:chExt cx="976437" cy="913743"/>
          </a:xfrm>
        </p:grpSpPr>
        <p:sp>
          <p:nvSpPr>
            <p:cNvPr name="Freeform 11" id="11"/>
            <p:cNvSpPr/>
            <p:nvPr/>
          </p:nvSpPr>
          <p:spPr>
            <a:xfrm flipH="false" flipV="false" rot="0">
              <a:off x="0" y="0"/>
              <a:ext cx="976437" cy="913743"/>
            </a:xfrm>
            <a:custGeom>
              <a:avLst/>
              <a:gdLst/>
              <a:ahLst/>
              <a:cxnLst/>
              <a:rect r="r" b="b" t="t" l="l"/>
              <a:pathLst>
                <a:path h="913743" w="976437">
                  <a:moveTo>
                    <a:pt x="54310" y="0"/>
                  </a:moveTo>
                  <a:lnTo>
                    <a:pt x="922127" y="0"/>
                  </a:lnTo>
                  <a:cubicBezTo>
                    <a:pt x="952122" y="0"/>
                    <a:pt x="976437" y="24315"/>
                    <a:pt x="976437" y="54310"/>
                  </a:cubicBezTo>
                  <a:lnTo>
                    <a:pt x="976437" y="859432"/>
                  </a:lnTo>
                  <a:cubicBezTo>
                    <a:pt x="976437" y="889427"/>
                    <a:pt x="952122" y="913743"/>
                    <a:pt x="922127" y="913743"/>
                  </a:cubicBezTo>
                  <a:lnTo>
                    <a:pt x="54310" y="913743"/>
                  </a:lnTo>
                  <a:cubicBezTo>
                    <a:pt x="24315" y="913743"/>
                    <a:pt x="0" y="889427"/>
                    <a:pt x="0" y="859432"/>
                  </a:cubicBezTo>
                  <a:lnTo>
                    <a:pt x="0" y="54310"/>
                  </a:lnTo>
                  <a:cubicBezTo>
                    <a:pt x="0" y="24315"/>
                    <a:pt x="24315" y="0"/>
                    <a:pt x="54310" y="0"/>
                  </a:cubicBezTo>
                  <a:close/>
                </a:path>
              </a:pathLst>
            </a:custGeom>
            <a:solidFill>
              <a:srgbClr val="FFFFFF"/>
            </a:solidFill>
          </p:spPr>
        </p:sp>
        <p:sp>
          <p:nvSpPr>
            <p:cNvPr name="TextBox 12" id="12"/>
            <p:cNvSpPr txBox="true"/>
            <p:nvPr/>
          </p:nvSpPr>
          <p:spPr>
            <a:xfrm>
              <a:off x="0" y="-38100"/>
              <a:ext cx="976437" cy="95184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14" id="14"/>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TextBox 15" id="15"/>
          <p:cNvSpPr txBox="true"/>
          <p:nvPr/>
        </p:nvSpPr>
        <p:spPr>
          <a:xfrm rot="0">
            <a:off x="3434494" y="1209675"/>
            <a:ext cx="11419013" cy="18274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ALTERNATIF SOLUSI UNTUK MENGURANGI EMISI</a:t>
            </a:r>
          </a:p>
        </p:txBody>
      </p:sp>
      <p:sp>
        <p:nvSpPr>
          <p:cNvPr name="TextBox 16" id="16"/>
          <p:cNvSpPr txBox="true"/>
          <p:nvPr/>
        </p:nvSpPr>
        <p:spPr>
          <a:xfrm rot="0">
            <a:off x="1723594" y="3882190"/>
            <a:ext cx="4101893" cy="3938238"/>
          </a:xfrm>
          <a:prstGeom prst="rect">
            <a:avLst/>
          </a:prstGeom>
        </p:spPr>
        <p:txBody>
          <a:bodyPr anchor="t" rtlCol="false" tIns="0" lIns="0" bIns="0" rIns="0">
            <a:spAutoFit/>
          </a:bodyPr>
          <a:lstStyle/>
          <a:p>
            <a:pPr algn="l" marL="0" indent="0" lvl="0">
              <a:lnSpc>
                <a:spcPts val="3956"/>
              </a:lnSpc>
              <a:spcBef>
                <a:spcPct val="0"/>
              </a:spcBef>
            </a:pPr>
            <a:r>
              <a:rPr lang="en-US" sz="2826">
                <a:solidFill>
                  <a:srgbClr val="000000"/>
                </a:solidFill>
                <a:latin typeface="Andika"/>
                <a:ea typeface="Andika"/>
                <a:cs typeface="Andika"/>
                <a:sym typeface="Andika"/>
              </a:rPr>
              <a:t>Diperlukan adanya transisi dari kendaraan berbahan bakar fosil ke kendaraan elektrik. dimana diketahui bahwa kendaraan elektirk menghasilkan 0% dari emisi yang disebutkan.</a:t>
            </a:r>
          </a:p>
        </p:txBody>
      </p:sp>
      <p:sp>
        <p:nvSpPr>
          <p:cNvPr name="TextBox 17" id="17"/>
          <p:cNvSpPr txBox="true"/>
          <p:nvPr/>
        </p:nvSpPr>
        <p:spPr>
          <a:xfrm rot="0">
            <a:off x="2379373" y="2949275"/>
            <a:ext cx="2790336" cy="606608"/>
          </a:xfrm>
          <a:prstGeom prst="rect">
            <a:avLst/>
          </a:prstGeom>
        </p:spPr>
        <p:txBody>
          <a:bodyPr anchor="t" rtlCol="false" tIns="0" lIns="0" bIns="0" rIns="0">
            <a:spAutoFit/>
          </a:bodyPr>
          <a:lstStyle/>
          <a:p>
            <a:pPr algn="ctr" marL="0" indent="0" lvl="0">
              <a:lnSpc>
                <a:spcPts val="4986"/>
              </a:lnSpc>
              <a:spcBef>
                <a:spcPct val="0"/>
              </a:spcBef>
            </a:pPr>
            <a:r>
              <a:rPr lang="en-US" b="true" sz="3561" strike="noStrike" u="none">
                <a:solidFill>
                  <a:srgbClr val="FFFFFF"/>
                </a:solidFill>
                <a:latin typeface="One Little Font Bold"/>
                <a:ea typeface="One Little Font Bold"/>
                <a:cs typeface="One Little Font Bold"/>
                <a:sym typeface="One Little Font Bold"/>
              </a:rPr>
              <a:t>01</a:t>
            </a:r>
          </a:p>
        </p:txBody>
      </p:sp>
      <p:sp>
        <p:nvSpPr>
          <p:cNvPr name="TextBox 18" id="18"/>
          <p:cNvSpPr txBox="true"/>
          <p:nvPr/>
        </p:nvSpPr>
        <p:spPr>
          <a:xfrm rot="0">
            <a:off x="7748832" y="2949275"/>
            <a:ext cx="2790336" cy="606608"/>
          </a:xfrm>
          <a:prstGeom prst="rect">
            <a:avLst/>
          </a:prstGeom>
        </p:spPr>
        <p:txBody>
          <a:bodyPr anchor="t" rtlCol="false" tIns="0" lIns="0" bIns="0" rIns="0">
            <a:spAutoFit/>
          </a:bodyPr>
          <a:lstStyle/>
          <a:p>
            <a:pPr algn="ctr" marL="0" indent="0" lvl="0">
              <a:lnSpc>
                <a:spcPts val="4986"/>
              </a:lnSpc>
              <a:spcBef>
                <a:spcPct val="0"/>
              </a:spcBef>
            </a:pPr>
            <a:r>
              <a:rPr lang="en-US" b="true" sz="3561" strike="noStrike" u="none">
                <a:solidFill>
                  <a:srgbClr val="FFFFFF"/>
                </a:solidFill>
                <a:latin typeface="One Little Font Bold"/>
                <a:ea typeface="One Little Font Bold"/>
                <a:cs typeface="One Little Font Bold"/>
                <a:sym typeface="One Little Font Bold"/>
              </a:rPr>
              <a:t>02</a:t>
            </a:r>
          </a:p>
        </p:txBody>
      </p:sp>
      <p:sp>
        <p:nvSpPr>
          <p:cNvPr name="TextBox 19" id="19"/>
          <p:cNvSpPr txBox="true"/>
          <p:nvPr/>
        </p:nvSpPr>
        <p:spPr>
          <a:xfrm rot="0">
            <a:off x="13107006" y="2949275"/>
            <a:ext cx="2790336" cy="606608"/>
          </a:xfrm>
          <a:prstGeom prst="rect">
            <a:avLst/>
          </a:prstGeom>
        </p:spPr>
        <p:txBody>
          <a:bodyPr anchor="t" rtlCol="false" tIns="0" lIns="0" bIns="0" rIns="0">
            <a:spAutoFit/>
          </a:bodyPr>
          <a:lstStyle/>
          <a:p>
            <a:pPr algn="ctr" marL="0" indent="0" lvl="0">
              <a:lnSpc>
                <a:spcPts val="4986"/>
              </a:lnSpc>
              <a:spcBef>
                <a:spcPct val="0"/>
              </a:spcBef>
            </a:pPr>
            <a:r>
              <a:rPr lang="en-US" b="true" sz="3561" strike="noStrike" u="none">
                <a:solidFill>
                  <a:srgbClr val="FFFFFF"/>
                </a:solidFill>
                <a:latin typeface="One Little Font Bold"/>
                <a:ea typeface="One Little Font Bold"/>
                <a:cs typeface="One Little Font Bold"/>
                <a:sym typeface="One Little Font Bold"/>
              </a:rPr>
              <a:t>03</a:t>
            </a:r>
          </a:p>
        </p:txBody>
      </p:sp>
      <p:sp>
        <p:nvSpPr>
          <p:cNvPr name="TextBox 20" id="20"/>
          <p:cNvSpPr txBox="true"/>
          <p:nvPr/>
        </p:nvSpPr>
        <p:spPr>
          <a:xfrm rot="0">
            <a:off x="7066884" y="3882190"/>
            <a:ext cx="4144888" cy="3442938"/>
          </a:xfrm>
          <a:prstGeom prst="rect">
            <a:avLst/>
          </a:prstGeom>
        </p:spPr>
        <p:txBody>
          <a:bodyPr anchor="t" rtlCol="false" tIns="0" lIns="0" bIns="0" rIns="0">
            <a:spAutoFit/>
          </a:bodyPr>
          <a:lstStyle/>
          <a:p>
            <a:pPr algn="l" marL="0" indent="0" lvl="0">
              <a:lnSpc>
                <a:spcPts val="3956"/>
              </a:lnSpc>
              <a:spcBef>
                <a:spcPct val="0"/>
              </a:spcBef>
            </a:pPr>
            <a:r>
              <a:rPr lang="en-US" sz="2826">
                <a:solidFill>
                  <a:srgbClr val="000000"/>
                </a:solidFill>
                <a:latin typeface="Andika"/>
                <a:ea typeface="Andika"/>
                <a:cs typeface="Andika"/>
                <a:sym typeface="Andika"/>
              </a:rPr>
              <a:t>Elektrifikasi seluruh kendaraan umum dan menekan tarif agar masyarakat beralih menggunakan kendaraan umum yang ramah lingkungan .</a:t>
            </a:r>
          </a:p>
        </p:txBody>
      </p:sp>
      <p:sp>
        <p:nvSpPr>
          <p:cNvPr name="TextBox 21" id="21"/>
          <p:cNvSpPr txBox="true"/>
          <p:nvPr/>
        </p:nvSpPr>
        <p:spPr>
          <a:xfrm rot="0">
            <a:off x="12447713" y="3882190"/>
            <a:ext cx="4116693" cy="2947638"/>
          </a:xfrm>
          <a:prstGeom prst="rect">
            <a:avLst/>
          </a:prstGeom>
        </p:spPr>
        <p:txBody>
          <a:bodyPr anchor="t" rtlCol="false" tIns="0" lIns="0" bIns="0" rIns="0">
            <a:spAutoFit/>
          </a:bodyPr>
          <a:lstStyle/>
          <a:p>
            <a:pPr algn="l" marL="0" indent="0" lvl="0">
              <a:lnSpc>
                <a:spcPts val="3956"/>
              </a:lnSpc>
              <a:spcBef>
                <a:spcPct val="0"/>
              </a:spcBef>
            </a:pPr>
            <a:r>
              <a:rPr lang="en-US" sz="2826">
                <a:solidFill>
                  <a:srgbClr val="000000"/>
                </a:solidFill>
                <a:latin typeface="Andika"/>
                <a:ea typeface="Andika"/>
                <a:cs typeface="Andika"/>
                <a:sym typeface="Andika"/>
              </a:rPr>
              <a:t>menertibkan kendaraan yang tak lolos uji emisi untuk tidak beroprasi lagi sehingga dapat menekan emisi yang dihasilkan.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268992" y="4128100"/>
            <a:ext cx="19184045" cy="9314518"/>
          </a:xfrm>
          <a:custGeom>
            <a:avLst/>
            <a:gdLst/>
            <a:ahLst/>
            <a:cxnLst/>
            <a:rect r="r" b="b" t="t" l="l"/>
            <a:pathLst>
              <a:path h="9314518" w="19184045">
                <a:moveTo>
                  <a:pt x="0" y="0"/>
                </a:moveTo>
                <a:lnTo>
                  <a:pt x="19184046" y="0"/>
                </a:lnTo>
                <a:lnTo>
                  <a:pt x="19184046" y="9314518"/>
                </a:lnTo>
                <a:lnTo>
                  <a:pt x="0" y="9314518"/>
                </a:lnTo>
                <a:lnTo>
                  <a:pt x="0" y="0"/>
                </a:lnTo>
                <a:close/>
              </a:path>
            </a:pathLst>
          </a:custGeom>
          <a:blipFill>
            <a:blip r:embed="rId3"/>
            <a:stretch>
              <a:fillRect l="0" t="0" r="0" b="0"/>
            </a:stretch>
          </a:blipFill>
        </p:spPr>
      </p:sp>
      <p:sp>
        <p:nvSpPr>
          <p:cNvPr name="Freeform 4" id="4"/>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grpSp>
        <p:nvGrpSpPr>
          <p:cNvPr name="Group 5" id="5"/>
          <p:cNvGrpSpPr/>
          <p:nvPr/>
        </p:nvGrpSpPr>
        <p:grpSpPr>
          <a:xfrm rot="0">
            <a:off x="2026313" y="2089023"/>
            <a:ext cx="14235374" cy="6530362"/>
            <a:chOff x="0" y="0"/>
            <a:chExt cx="3298562" cy="1513188"/>
          </a:xfrm>
        </p:grpSpPr>
        <p:sp>
          <p:nvSpPr>
            <p:cNvPr name="Freeform 6" id="6"/>
            <p:cNvSpPr/>
            <p:nvPr/>
          </p:nvSpPr>
          <p:spPr>
            <a:xfrm flipH="false" flipV="false" rot="0">
              <a:off x="0" y="0"/>
              <a:ext cx="3298561" cy="1513188"/>
            </a:xfrm>
            <a:custGeom>
              <a:avLst/>
              <a:gdLst/>
              <a:ahLst/>
              <a:cxnLst/>
              <a:rect r="r" b="b" t="t" l="l"/>
              <a:pathLst>
                <a:path h="1513188" w="3298561">
                  <a:moveTo>
                    <a:pt x="18491" y="0"/>
                  </a:moveTo>
                  <a:lnTo>
                    <a:pt x="3280071" y="0"/>
                  </a:lnTo>
                  <a:cubicBezTo>
                    <a:pt x="3284975" y="0"/>
                    <a:pt x="3289678" y="1948"/>
                    <a:pt x="3293146" y="5416"/>
                  </a:cubicBezTo>
                  <a:cubicBezTo>
                    <a:pt x="3296613" y="8884"/>
                    <a:pt x="3298561" y="13587"/>
                    <a:pt x="3298561" y="18491"/>
                  </a:cubicBezTo>
                  <a:lnTo>
                    <a:pt x="3298561" y="1494697"/>
                  </a:lnTo>
                  <a:cubicBezTo>
                    <a:pt x="3298561" y="1499601"/>
                    <a:pt x="3296613" y="1504305"/>
                    <a:pt x="3293146" y="1507772"/>
                  </a:cubicBezTo>
                  <a:cubicBezTo>
                    <a:pt x="3289678" y="1511240"/>
                    <a:pt x="3284975" y="1513188"/>
                    <a:pt x="3280071" y="1513188"/>
                  </a:cubicBezTo>
                  <a:lnTo>
                    <a:pt x="18491" y="1513188"/>
                  </a:lnTo>
                  <a:cubicBezTo>
                    <a:pt x="13587" y="1513188"/>
                    <a:pt x="8884" y="1511240"/>
                    <a:pt x="5416" y="1507772"/>
                  </a:cubicBezTo>
                  <a:cubicBezTo>
                    <a:pt x="1948" y="1504305"/>
                    <a:pt x="0" y="1499601"/>
                    <a:pt x="0" y="1494697"/>
                  </a:cubicBezTo>
                  <a:lnTo>
                    <a:pt x="0" y="18491"/>
                  </a:lnTo>
                  <a:cubicBezTo>
                    <a:pt x="0" y="13587"/>
                    <a:pt x="1948" y="8884"/>
                    <a:pt x="5416" y="5416"/>
                  </a:cubicBezTo>
                  <a:cubicBezTo>
                    <a:pt x="8884" y="1948"/>
                    <a:pt x="13587" y="0"/>
                    <a:pt x="18491" y="0"/>
                  </a:cubicBezTo>
                  <a:close/>
                </a:path>
              </a:pathLst>
            </a:custGeom>
            <a:solidFill>
              <a:srgbClr val="FFFFFF"/>
            </a:solidFill>
          </p:spPr>
        </p:sp>
        <p:sp>
          <p:nvSpPr>
            <p:cNvPr name="TextBox 7" id="7"/>
            <p:cNvSpPr txBox="true"/>
            <p:nvPr/>
          </p:nvSpPr>
          <p:spPr>
            <a:xfrm>
              <a:off x="0" y="-38100"/>
              <a:ext cx="3298562" cy="15512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TextBox 9" id="9"/>
          <p:cNvSpPr txBox="true"/>
          <p:nvPr/>
        </p:nvSpPr>
        <p:spPr>
          <a:xfrm rot="0">
            <a:off x="4838009" y="879856"/>
            <a:ext cx="8611981"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REFRENSI</a:t>
            </a:r>
          </a:p>
        </p:txBody>
      </p:sp>
      <p:sp>
        <p:nvSpPr>
          <p:cNvPr name="TextBox 10" id="10"/>
          <p:cNvSpPr txBox="true"/>
          <p:nvPr/>
        </p:nvSpPr>
        <p:spPr>
          <a:xfrm rot="0">
            <a:off x="2169951" y="2155228"/>
            <a:ext cx="13948097" cy="6263640"/>
          </a:xfrm>
          <a:prstGeom prst="rect">
            <a:avLst/>
          </a:prstGeom>
        </p:spPr>
        <p:txBody>
          <a:bodyPr anchor="t" rtlCol="false" tIns="0" lIns="0" bIns="0" rIns="0">
            <a:spAutoFit/>
          </a:bodyPr>
          <a:lstStyle/>
          <a:p>
            <a:pPr algn="l">
              <a:lnSpc>
                <a:spcPts val="3359"/>
              </a:lnSpc>
            </a:pPr>
            <a:r>
              <a:rPr lang="en-US" sz="2400">
                <a:solidFill>
                  <a:srgbClr val="000000"/>
                </a:solidFill>
                <a:latin typeface="Andika"/>
                <a:ea typeface="Andika"/>
                <a:cs typeface="Andika"/>
                <a:sym typeface="Andika"/>
              </a:rPr>
              <a:t>Astri W Hasbiah, L. M. (2016). STUDI IDENTIFIKASI PENCEMARAN UDARA OLEH TIMBAL (Pb) PADA AREA PARKIR (STUDI KASUS KAMPUS UNIVERSITAS PASUNDAN BANDUNG). Infomatek.</a:t>
            </a:r>
          </a:p>
          <a:p>
            <a:pPr algn="l">
              <a:lnSpc>
                <a:spcPts val="3359"/>
              </a:lnSpc>
            </a:pPr>
          </a:p>
          <a:p>
            <a:pPr algn="l">
              <a:lnSpc>
                <a:spcPts val="3359"/>
              </a:lnSpc>
            </a:pPr>
            <a:r>
              <a:rPr lang="en-US" sz="2400">
                <a:solidFill>
                  <a:srgbClr val="000000"/>
                </a:solidFill>
                <a:latin typeface="Andika"/>
                <a:ea typeface="Andika"/>
                <a:cs typeface="Andika"/>
                <a:sym typeface="Andika"/>
              </a:rPr>
              <a:t>Novita Eka Jayanti, M. H. (2014). EMISI GAS CARBON MONOOKSIDA (CO) DAN HIDROCARBON (HC) PADA REKAYASA JUMLAH BLADE TURBO VENTILATOR SEPEDA MOTOR “SUPRA X 125 TAHUN 2006” . ROTASI.</a:t>
            </a:r>
          </a:p>
          <a:p>
            <a:pPr algn="l">
              <a:lnSpc>
                <a:spcPts val="3359"/>
              </a:lnSpc>
            </a:pPr>
          </a:p>
          <a:p>
            <a:pPr algn="l">
              <a:lnSpc>
                <a:spcPts val="3359"/>
              </a:lnSpc>
            </a:pPr>
            <a:r>
              <a:rPr lang="en-US" sz="2400">
                <a:solidFill>
                  <a:srgbClr val="000000"/>
                </a:solidFill>
                <a:latin typeface="Andika"/>
                <a:ea typeface="Andika"/>
                <a:cs typeface="Andika"/>
                <a:sym typeface="Andika"/>
              </a:rPr>
              <a:t>Nur Yanti, M. U. (n.d.). Aplikasi Jaringan Syaraf Tiruan Untuk Clustering Polutan Kimia Penyebab Pencemaran Udara. JURNAL TEKNOLOGI TERPADU.</a:t>
            </a:r>
          </a:p>
          <a:p>
            <a:pPr algn="l">
              <a:lnSpc>
                <a:spcPts val="3359"/>
              </a:lnSpc>
            </a:pPr>
          </a:p>
          <a:p>
            <a:pPr algn="l">
              <a:lnSpc>
                <a:spcPts val="3359"/>
              </a:lnSpc>
            </a:pPr>
            <a:r>
              <a:rPr lang="en-US" sz="2400">
                <a:solidFill>
                  <a:srgbClr val="000000"/>
                </a:solidFill>
                <a:latin typeface="Andika"/>
                <a:ea typeface="Andika"/>
                <a:cs typeface="Andika"/>
                <a:sym typeface="Andika"/>
              </a:rPr>
              <a:t>Rofienda. (2004). DAMPAK NEGATIF PENCEMARAN NITROGEN DIOKSIDA, USAHA PENCEGAHAN DAN PENAGGULANGANNYA. BULLETIN PENELITIAN.</a:t>
            </a:r>
          </a:p>
          <a:p>
            <a:pPr algn="l">
              <a:lnSpc>
                <a:spcPts val="3359"/>
              </a:lnSpc>
            </a:pPr>
          </a:p>
          <a:p>
            <a:pPr algn="l" marL="0" indent="0" lvl="0">
              <a:lnSpc>
                <a:spcPts val="3359"/>
              </a:lnSpc>
              <a:spcBef>
                <a:spcPct val="0"/>
              </a:spcBef>
            </a:pPr>
            <a:r>
              <a:rPr lang="en-US" sz="2400">
                <a:solidFill>
                  <a:srgbClr val="000000"/>
                </a:solidFill>
                <a:latin typeface="Andika"/>
                <a:ea typeface="Andika"/>
                <a:cs typeface="Andika"/>
                <a:sym typeface="Andika"/>
              </a:rPr>
              <a:t>Sandri Linna Sengkey, F. J. ( 2011). TINGKAT PENCEMARAN UDARA CO AKIBAT LALU LINTAS DENGAN MODEL PREDIKSI POLUSI UDARA SKALA MIKRO . Jurnal Ilmiah MEDIA ENGINEERING.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15211586" y="1258100"/>
            <a:ext cx="5051575" cy="8543891"/>
          </a:xfrm>
          <a:custGeom>
            <a:avLst/>
            <a:gdLst/>
            <a:ahLst/>
            <a:cxnLst/>
            <a:rect r="r" b="b" t="t" l="l"/>
            <a:pathLst>
              <a:path h="8543891" w="5051575">
                <a:moveTo>
                  <a:pt x="0" y="0"/>
                </a:moveTo>
                <a:lnTo>
                  <a:pt x="5051575" y="0"/>
                </a:lnTo>
                <a:lnTo>
                  <a:pt x="5051575" y="8543891"/>
                </a:lnTo>
                <a:lnTo>
                  <a:pt x="0" y="8543891"/>
                </a:lnTo>
                <a:lnTo>
                  <a:pt x="0" y="0"/>
                </a:lnTo>
                <a:close/>
              </a:path>
            </a:pathLst>
          </a:custGeom>
          <a:blipFill>
            <a:blip r:embed="rId3"/>
            <a:stretch>
              <a:fillRect l="0" t="0" r="0" b="0"/>
            </a:stretch>
          </a:blipFill>
        </p:spPr>
      </p:sp>
      <p:sp>
        <p:nvSpPr>
          <p:cNvPr name="TextBox 4" id="4"/>
          <p:cNvSpPr txBox="true"/>
          <p:nvPr/>
        </p:nvSpPr>
        <p:spPr>
          <a:xfrm rot="0">
            <a:off x="3873013" y="2762259"/>
            <a:ext cx="10541975" cy="2810723"/>
          </a:xfrm>
          <a:prstGeom prst="rect">
            <a:avLst/>
          </a:prstGeom>
        </p:spPr>
        <p:txBody>
          <a:bodyPr anchor="t" rtlCol="false" tIns="0" lIns="0" bIns="0" rIns="0">
            <a:spAutoFit/>
          </a:bodyPr>
          <a:lstStyle/>
          <a:p>
            <a:pPr algn="ctr" marL="0" indent="0" lvl="0">
              <a:lnSpc>
                <a:spcPts val="10681"/>
              </a:lnSpc>
              <a:spcBef>
                <a:spcPct val="0"/>
              </a:spcBef>
            </a:pPr>
            <a:r>
              <a:rPr lang="en-US" sz="11485" strike="noStrike" u="none">
                <a:solidFill>
                  <a:srgbClr val="257167"/>
                </a:solidFill>
                <a:latin typeface="Lilita One"/>
                <a:ea typeface="Lilita One"/>
                <a:cs typeface="Lilita One"/>
                <a:sym typeface="Lilita One"/>
              </a:rPr>
              <a:t>THANK</a:t>
            </a:r>
          </a:p>
          <a:p>
            <a:pPr algn="ctr" marL="0" indent="0" lvl="0">
              <a:lnSpc>
                <a:spcPts val="10681"/>
              </a:lnSpc>
              <a:spcBef>
                <a:spcPct val="0"/>
              </a:spcBef>
            </a:pPr>
            <a:r>
              <a:rPr lang="en-US" sz="11485" strike="noStrike" u="none">
                <a:solidFill>
                  <a:srgbClr val="257167"/>
                </a:solidFill>
                <a:latin typeface="Lilita One"/>
                <a:ea typeface="Lilita One"/>
                <a:cs typeface="Lilita One"/>
                <a:sym typeface="Lilita One"/>
              </a:rPr>
              <a:t>YOU</a:t>
            </a:r>
          </a:p>
        </p:txBody>
      </p:sp>
      <p:sp>
        <p:nvSpPr>
          <p:cNvPr name="Freeform 5" id="5"/>
          <p:cNvSpPr/>
          <p:nvPr/>
        </p:nvSpPr>
        <p:spPr>
          <a:xfrm flipH="false" flipV="false" rot="0">
            <a:off x="-784785" y="5530045"/>
            <a:ext cx="19274505" cy="9010831"/>
          </a:xfrm>
          <a:custGeom>
            <a:avLst/>
            <a:gdLst/>
            <a:ahLst/>
            <a:cxnLst/>
            <a:rect r="r" b="b" t="t" l="l"/>
            <a:pathLst>
              <a:path h="9010831" w="19274505">
                <a:moveTo>
                  <a:pt x="0" y="0"/>
                </a:moveTo>
                <a:lnTo>
                  <a:pt x="19274505" y="0"/>
                </a:lnTo>
                <a:lnTo>
                  <a:pt x="19274505" y="9010832"/>
                </a:lnTo>
                <a:lnTo>
                  <a:pt x="0" y="9010832"/>
                </a:lnTo>
                <a:lnTo>
                  <a:pt x="0" y="0"/>
                </a:lnTo>
                <a:close/>
              </a:path>
            </a:pathLst>
          </a:custGeom>
          <a:blipFill>
            <a:blip r:embed="rId4"/>
            <a:stretch>
              <a:fillRect l="0" t="0" r="0" b="0"/>
            </a:stretch>
          </a:blipFill>
        </p:spPr>
      </p:sp>
      <p:sp>
        <p:nvSpPr>
          <p:cNvPr name="Freeform 6" id="6"/>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7" id="7"/>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
        <p:nvSpPr>
          <p:cNvPr name="Freeform 8" id="8"/>
          <p:cNvSpPr/>
          <p:nvPr/>
        </p:nvSpPr>
        <p:spPr>
          <a:xfrm flipH="false" flipV="false" rot="0">
            <a:off x="-3087507" y="601646"/>
            <a:ext cx="6757559" cy="5414494"/>
          </a:xfrm>
          <a:custGeom>
            <a:avLst/>
            <a:gdLst/>
            <a:ahLst/>
            <a:cxnLst/>
            <a:rect r="r" b="b" t="t" l="l"/>
            <a:pathLst>
              <a:path h="5414494" w="6757559">
                <a:moveTo>
                  <a:pt x="0" y="0"/>
                </a:moveTo>
                <a:lnTo>
                  <a:pt x="6757559" y="0"/>
                </a:lnTo>
                <a:lnTo>
                  <a:pt x="6757559" y="5414494"/>
                </a:lnTo>
                <a:lnTo>
                  <a:pt x="0" y="5414494"/>
                </a:lnTo>
                <a:lnTo>
                  <a:pt x="0" y="0"/>
                </a:lnTo>
                <a:close/>
              </a:path>
            </a:pathLst>
          </a:custGeom>
          <a:blipFill>
            <a:blip r:embed="rId7"/>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grpSp>
        <p:nvGrpSpPr>
          <p:cNvPr name="Group 4" id="4"/>
          <p:cNvGrpSpPr/>
          <p:nvPr/>
        </p:nvGrpSpPr>
        <p:grpSpPr>
          <a:xfrm rot="0">
            <a:off x="1155290" y="3012992"/>
            <a:ext cx="8642688" cy="3186729"/>
            <a:chOff x="0" y="0"/>
            <a:chExt cx="2002648" cy="738415"/>
          </a:xfrm>
        </p:grpSpPr>
        <p:sp>
          <p:nvSpPr>
            <p:cNvPr name="Freeform 5" id="5"/>
            <p:cNvSpPr/>
            <p:nvPr/>
          </p:nvSpPr>
          <p:spPr>
            <a:xfrm flipH="false" flipV="false" rot="0">
              <a:off x="0" y="0"/>
              <a:ext cx="2002648" cy="738415"/>
            </a:xfrm>
            <a:custGeom>
              <a:avLst/>
              <a:gdLst/>
              <a:ahLst/>
              <a:cxnLst/>
              <a:rect r="r" b="b" t="t" l="l"/>
              <a:pathLst>
                <a:path h="738415" w="2002648">
                  <a:moveTo>
                    <a:pt x="30456" y="0"/>
                  </a:moveTo>
                  <a:lnTo>
                    <a:pt x="1972191" y="0"/>
                  </a:lnTo>
                  <a:cubicBezTo>
                    <a:pt x="1980269" y="0"/>
                    <a:pt x="1988015" y="3209"/>
                    <a:pt x="1993727" y="8920"/>
                  </a:cubicBezTo>
                  <a:cubicBezTo>
                    <a:pt x="1999439" y="14632"/>
                    <a:pt x="2002648" y="22379"/>
                    <a:pt x="2002648" y="30456"/>
                  </a:cubicBezTo>
                  <a:lnTo>
                    <a:pt x="2002648" y="707959"/>
                  </a:lnTo>
                  <a:cubicBezTo>
                    <a:pt x="2002648" y="716037"/>
                    <a:pt x="1999439" y="723783"/>
                    <a:pt x="1993727" y="729495"/>
                  </a:cubicBezTo>
                  <a:cubicBezTo>
                    <a:pt x="1988015" y="735207"/>
                    <a:pt x="1980269" y="738415"/>
                    <a:pt x="1972191" y="738415"/>
                  </a:cubicBezTo>
                  <a:lnTo>
                    <a:pt x="30456" y="738415"/>
                  </a:lnTo>
                  <a:cubicBezTo>
                    <a:pt x="13636" y="738415"/>
                    <a:pt x="0" y="724780"/>
                    <a:pt x="0" y="707959"/>
                  </a:cubicBezTo>
                  <a:lnTo>
                    <a:pt x="0" y="30456"/>
                  </a:lnTo>
                  <a:cubicBezTo>
                    <a:pt x="0" y="13636"/>
                    <a:pt x="13636" y="0"/>
                    <a:pt x="30456" y="0"/>
                  </a:cubicBezTo>
                  <a:close/>
                </a:path>
              </a:pathLst>
            </a:custGeom>
            <a:solidFill>
              <a:srgbClr val="FFFFFF">
                <a:alpha val="49804"/>
              </a:srgbClr>
            </a:solidFill>
          </p:spPr>
        </p:sp>
        <p:sp>
          <p:nvSpPr>
            <p:cNvPr name="TextBox 6" id="6"/>
            <p:cNvSpPr txBox="true"/>
            <p:nvPr/>
          </p:nvSpPr>
          <p:spPr>
            <a:xfrm>
              <a:off x="0" y="-38100"/>
              <a:ext cx="2002648" cy="77651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Freeform 9" id="9"/>
          <p:cNvSpPr/>
          <p:nvPr/>
        </p:nvSpPr>
        <p:spPr>
          <a:xfrm flipH="false" flipV="false" rot="0">
            <a:off x="10734365" y="1028700"/>
            <a:ext cx="6732007" cy="6673101"/>
          </a:xfrm>
          <a:custGeom>
            <a:avLst/>
            <a:gdLst/>
            <a:ahLst/>
            <a:cxnLst/>
            <a:rect r="r" b="b" t="t" l="l"/>
            <a:pathLst>
              <a:path h="6673101" w="6732007">
                <a:moveTo>
                  <a:pt x="0" y="0"/>
                </a:moveTo>
                <a:lnTo>
                  <a:pt x="6732006" y="0"/>
                </a:lnTo>
                <a:lnTo>
                  <a:pt x="6732006" y="6673101"/>
                </a:lnTo>
                <a:lnTo>
                  <a:pt x="0" y="6673101"/>
                </a:lnTo>
                <a:lnTo>
                  <a:pt x="0" y="0"/>
                </a:lnTo>
                <a:close/>
              </a:path>
            </a:pathLst>
          </a:custGeom>
          <a:blipFill>
            <a:blip r:embed="rId6"/>
            <a:stretch>
              <a:fillRect l="0" t="0" r="0" b="0"/>
            </a:stretch>
          </a:blipFill>
        </p:spPr>
      </p:sp>
      <p:sp>
        <p:nvSpPr>
          <p:cNvPr name="TextBox 10" id="10"/>
          <p:cNvSpPr txBox="true"/>
          <p:nvPr/>
        </p:nvSpPr>
        <p:spPr>
          <a:xfrm rot="0">
            <a:off x="1339018" y="1919174"/>
            <a:ext cx="8275234"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DEFINISI POLUTAN</a:t>
            </a:r>
          </a:p>
        </p:txBody>
      </p:sp>
      <p:sp>
        <p:nvSpPr>
          <p:cNvPr name="TextBox 11" id="11"/>
          <p:cNvSpPr txBox="true"/>
          <p:nvPr/>
        </p:nvSpPr>
        <p:spPr>
          <a:xfrm rot="0">
            <a:off x="1610514" y="3347002"/>
            <a:ext cx="7732242" cy="2452440"/>
          </a:xfrm>
          <a:prstGeom prst="rect">
            <a:avLst/>
          </a:prstGeom>
        </p:spPr>
        <p:txBody>
          <a:bodyPr anchor="t" rtlCol="false" tIns="0" lIns="0" bIns="0" rIns="0">
            <a:spAutoFit/>
          </a:bodyPr>
          <a:lstStyle/>
          <a:p>
            <a:pPr algn="just">
              <a:lnSpc>
                <a:spcPts val="3951"/>
              </a:lnSpc>
              <a:spcBef>
                <a:spcPct val="0"/>
              </a:spcBef>
            </a:pPr>
            <a:r>
              <a:rPr lang="en-US" sz="2822">
                <a:solidFill>
                  <a:srgbClr val="000000"/>
                </a:solidFill>
                <a:latin typeface="Andika"/>
                <a:ea typeface="Andika"/>
                <a:cs typeface="Andika"/>
                <a:sym typeface="Andika"/>
              </a:rPr>
              <a:t>polutan Merupakan zat atau bahan yang dapat menyebabkan pencemaran lingkungan apabila kadarnya melebihi ambang batas serta berada pada waktu dan tempat yang tidak tepat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268992" y="4128100"/>
            <a:ext cx="19184045" cy="9314518"/>
          </a:xfrm>
          <a:custGeom>
            <a:avLst/>
            <a:gdLst/>
            <a:ahLst/>
            <a:cxnLst/>
            <a:rect r="r" b="b" t="t" l="l"/>
            <a:pathLst>
              <a:path h="9314518" w="19184045">
                <a:moveTo>
                  <a:pt x="0" y="0"/>
                </a:moveTo>
                <a:lnTo>
                  <a:pt x="19184046" y="0"/>
                </a:lnTo>
                <a:lnTo>
                  <a:pt x="19184046" y="9314518"/>
                </a:lnTo>
                <a:lnTo>
                  <a:pt x="0" y="9314518"/>
                </a:lnTo>
                <a:lnTo>
                  <a:pt x="0" y="0"/>
                </a:lnTo>
                <a:close/>
              </a:path>
            </a:pathLst>
          </a:custGeom>
          <a:blipFill>
            <a:blip r:embed="rId3"/>
            <a:stretch>
              <a:fillRect l="0" t="0" r="0" b="0"/>
            </a:stretch>
          </a:blipFill>
        </p:spPr>
      </p:sp>
      <p:grpSp>
        <p:nvGrpSpPr>
          <p:cNvPr name="Group 4" id="4"/>
          <p:cNvGrpSpPr/>
          <p:nvPr/>
        </p:nvGrpSpPr>
        <p:grpSpPr>
          <a:xfrm rot="0">
            <a:off x="2334361" y="3932767"/>
            <a:ext cx="13619278" cy="2421466"/>
            <a:chOff x="0" y="0"/>
            <a:chExt cx="3155802" cy="561092"/>
          </a:xfrm>
        </p:grpSpPr>
        <p:sp>
          <p:nvSpPr>
            <p:cNvPr name="Freeform 5" id="5"/>
            <p:cNvSpPr/>
            <p:nvPr/>
          </p:nvSpPr>
          <p:spPr>
            <a:xfrm flipH="false" flipV="false" rot="0">
              <a:off x="0" y="0"/>
              <a:ext cx="3155802" cy="561092"/>
            </a:xfrm>
            <a:custGeom>
              <a:avLst/>
              <a:gdLst/>
              <a:ahLst/>
              <a:cxnLst/>
              <a:rect r="r" b="b" t="t" l="l"/>
              <a:pathLst>
                <a:path h="561092" w="3155802">
                  <a:moveTo>
                    <a:pt x="19327" y="0"/>
                  </a:moveTo>
                  <a:lnTo>
                    <a:pt x="3136475" y="0"/>
                  </a:lnTo>
                  <a:cubicBezTo>
                    <a:pt x="3147149" y="0"/>
                    <a:pt x="3155802" y="8653"/>
                    <a:pt x="3155802" y="19327"/>
                  </a:cubicBezTo>
                  <a:lnTo>
                    <a:pt x="3155802" y="541765"/>
                  </a:lnTo>
                  <a:cubicBezTo>
                    <a:pt x="3155802" y="552439"/>
                    <a:pt x="3147149" y="561092"/>
                    <a:pt x="3136475" y="561092"/>
                  </a:cubicBezTo>
                  <a:lnTo>
                    <a:pt x="19327" y="561092"/>
                  </a:lnTo>
                  <a:cubicBezTo>
                    <a:pt x="8653" y="561092"/>
                    <a:pt x="0" y="552439"/>
                    <a:pt x="0" y="541765"/>
                  </a:cubicBezTo>
                  <a:lnTo>
                    <a:pt x="0" y="19327"/>
                  </a:lnTo>
                  <a:cubicBezTo>
                    <a:pt x="0" y="8653"/>
                    <a:pt x="8653" y="0"/>
                    <a:pt x="19327" y="0"/>
                  </a:cubicBezTo>
                  <a:close/>
                </a:path>
              </a:pathLst>
            </a:custGeom>
            <a:solidFill>
              <a:srgbClr val="FFFFFF">
                <a:alpha val="49804"/>
              </a:srgbClr>
            </a:solidFill>
          </p:spPr>
        </p:sp>
        <p:sp>
          <p:nvSpPr>
            <p:cNvPr name="TextBox 6" id="6"/>
            <p:cNvSpPr txBox="true"/>
            <p:nvPr/>
          </p:nvSpPr>
          <p:spPr>
            <a:xfrm>
              <a:off x="0" y="-38100"/>
              <a:ext cx="3155802" cy="5991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TextBox 9" id="9"/>
          <p:cNvSpPr txBox="true"/>
          <p:nvPr/>
        </p:nvSpPr>
        <p:spPr>
          <a:xfrm rot="0">
            <a:off x="4584738" y="2551665"/>
            <a:ext cx="9118523"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PENCEMARAN UDARA</a:t>
            </a:r>
          </a:p>
        </p:txBody>
      </p:sp>
      <p:sp>
        <p:nvSpPr>
          <p:cNvPr name="TextBox 10" id="10"/>
          <p:cNvSpPr txBox="true"/>
          <p:nvPr/>
        </p:nvSpPr>
        <p:spPr>
          <a:xfrm rot="0">
            <a:off x="2942309" y="4311213"/>
            <a:ext cx="12403382" cy="1607423"/>
          </a:xfrm>
          <a:prstGeom prst="rect">
            <a:avLst/>
          </a:prstGeom>
        </p:spPr>
        <p:txBody>
          <a:bodyPr anchor="t" rtlCol="false" tIns="0" lIns="0" bIns="0" rIns="0">
            <a:spAutoFit/>
          </a:bodyPr>
          <a:lstStyle/>
          <a:p>
            <a:pPr algn="just" marL="0" indent="0" lvl="0">
              <a:lnSpc>
                <a:spcPts val="4326"/>
              </a:lnSpc>
              <a:spcBef>
                <a:spcPct val="0"/>
              </a:spcBef>
            </a:pPr>
            <a:r>
              <a:rPr lang="en-US" sz="3090">
                <a:solidFill>
                  <a:srgbClr val="000000"/>
                </a:solidFill>
                <a:latin typeface="Andika"/>
                <a:ea typeface="Andika"/>
                <a:cs typeface="Andika"/>
                <a:sym typeface="Andika"/>
              </a:rPr>
              <a:t>Pencemaran udara adalah peristiwa masuknya, atau tercampurnya, polutan (gas dan asap) ke dalam lapisan udara (atmosfer) yang dapat mengakibatkan menurunnya kualitas udara (lingkungan)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330457" y="7951813"/>
            <a:ext cx="19175494" cy="4670374"/>
          </a:xfrm>
          <a:custGeom>
            <a:avLst/>
            <a:gdLst/>
            <a:ahLst/>
            <a:cxnLst/>
            <a:rect r="r" b="b" t="t" l="l"/>
            <a:pathLst>
              <a:path h="4670374" w="19175494">
                <a:moveTo>
                  <a:pt x="0" y="0"/>
                </a:moveTo>
                <a:lnTo>
                  <a:pt x="19175494" y="0"/>
                </a:lnTo>
                <a:lnTo>
                  <a:pt x="19175494" y="4670374"/>
                </a:lnTo>
                <a:lnTo>
                  <a:pt x="0" y="4670374"/>
                </a:lnTo>
                <a:lnTo>
                  <a:pt x="0" y="0"/>
                </a:lnTo>
                <a:close/>
              </a:path>
            </a:pathLst>
          </a:custGeom>
          <a:blipFill>
            <a:blip r:embed="rId3"/>
            <a:stretch>
              <a:fillRect l="-29038" t="0" r="0" b="0"/>
            </a:stretch>
          </a:blipFill>
        </p:spPr>
      </p:sp>
      <p:grpSp>
        <p:nvGrpSpPr>
          <p:cNvPr name="Group 4" id="4"/>
          <p:cNvGrpSpPr/>
          <p:nvPr/>
        </p:nvGrpSpPr>
        <p:grpSpPr>
          <a:xfrm rot="0">
            <a:off x="10872245" y="6473854"/>
            <a:ext cx="4999761" cy="1394934"/>
            <a:chOff x="0" y="0"/>
            <a:chExt cx="1158524" cy="323228"/>
          </a:xfrm>
        </p:grpSpPr>
        <p:sp>
          <p:nvSpPr>
            <p:cNvPr name="Freeform 5" id="5"/>
            <p:cNvSpPr/>
            <p:nvPr/>
          </p:nvSpPr>
          <p:spPr>
            <a:xfrm flipH="false" flipV="false" rot="0">
              <a:off x="0" y="0"/>
              <a:ext cx="1158524" cy="323228"/>
            </a:xfrm>
            <a:custGeom>
              <a:avLst/>
              <a:gdLst/>
              <a:ahLst/>
              <a:cxnLst/>
              <a:rect r="r" b="b" t="t" l="l"/>
              <a:pathLst>
                <a:path h="323228" w="1158524">
                  <a:moveTo>
                    <a:pt x="52648" y="0"/>
                  </a:moveTo>
                  <a:lnTo>
                    <a:pt x="1105876" y="0"/>
                  </a:lnTo>
                  <a:cubicBezTo>
                    <a:pt x="1134953" y="0"/>
                    <a:pt x="1158524" y="23571"/>
                    <a:pt x="1158524" y="52648"/>
                  </a:cubicBezTo>
                  <a:lnTo>
                    <a:pt x="1158524" y="270581"/>
                  </a:lnTo>
                  <a:cubicBezTo>
                    <a:pt x="1158524" y="284544"/>
                    <a:pt x="1152977" y="297935"/>
                    <a:pt x="1143104" y="307808"/>
                  </a:cubicBezTo>
                  <a:cubicBezTo>
                    <a:pt x="1133230" y="317681"/>
                    <a:pt x="1119839" y="323228"/>
                    <a:pt x="1105876" y="323228"/>
                  </a:cubicBezTo>
                  <a:lnTo>
                    <a:pt x="52648" y="323228"/>
                  </a:lnTo>
                  <a:cubicBezTo>
                    <a:pt x="38685" y="323228"/>
                    <a:pt x="25293" y="317681"/>
                    <a:pt x="15420" y="307808"/>
                  </a:cubicBezTo>
                  <a:cubicBezTo>
                    <a:pt x="5547" y="297935"/>
                    <a:pt x="0" y="284544"/>
                    <a:pt x="0" y="270581"/>
                  </a:cubicBezTo>
                  <a:lnTo>
                    <a:pt x="0" y="52648"/>
                  </a:lnTo>
                  <a:cubicBezTo>
                    <a:pt x="0" y="38685"/>
                    <a:pt x="5547" y="25293"/>
                    <a:pt x="15420" y="15420"/>
                  </a:cubicBezTo>
                  <a:cubicBezTo>
                    <a:pt x="25293" y="5547"/>
                    <a:pt x="38685" y="0"/>
                    <a:pt x="52648" y="0"/>
                  </a:cubicBezTo>
                  <a:close/>
                </a:path>
              </a:pathLst>
            </a:custGeom>
            <a:solidFill>
              <a:srgbClr val="147055"/>
            </a:solidFill>
          </p:spPr>
        </p:sp>
        <p:sp>
          <p:nvSpPr>
            <p:cNvPr name="TextBox 6" id="6"/>
            <p:cNvSpPr txBox="true"/>
            <p:nvPr/>
          </p:nvSpPr>
          <p:spPr>
            <a:xfrm>
              <a:off x="0" y="-38100"/>
              <a:ext cx="1158524" cy="36132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grpSp>
        <p:nvGrpSpPr>
          <p:cNvPr name="Group 9" id="9"/>
          <p:cNvGrpSpPr/>
          <p:nvPr/>
        </p:nvGrpSpPr>
        <p:grpSpPr>
          <a:xfrm rot="0">
            <a:off x="12032998" y="3334796"/>
            <a:ext cx="3839008" cy="1394934"/>
            <a:chOff x="0" y="0"/>
            <a:chExt cx="889559" cy="323228"/>
          </a:xfrm>
        </p:grpSpPr>
        <p:sp>
          <p:nvSpPr>
            <p:cNvPr name="Freeform 10" id="10"/>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257167"/>
            </a:solidFill>
          </p:spPr>
        </p:sp>
        <p:sp>
          <p:nvSpPr>
            <p:cNvPr name="TextBox 11" id="11"/>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704637" y="3016661"/>
            <a:ext cx="3839008" cy="1394934"/>
            <a:chOff x="0" y="0"/>
            <a:chExt cx="889559" cy="323228"/>
          </a:xfrm>
        </p:grpSpPr>
        <p:sp>
          <p:nvSpPr>
            <p:cNvPr name="Freeform 13" id="13"/>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FFFFFF"/>
            </a:solidFill>
          </p:spPr>
        </p:sp>
        <p:sp>
          <p:nvSpPr>
            <p:cNvPr name="TextBox 14" id="14"/>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406891" y="3334796"/>
            <a:ext cx="3839008" cy="1394934"/>
            <a:chOff x="0" y="0"/>
            <a:chExt cx="889559" cy="323228"/>
          </a:xfrm>
        </p:grpSpPr>
        <p:sp>
          <p:nvSpPr>
            <p:cNvPr name="Freeform 16" id="16"/>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257167"/>
            </a:solidFill>
          </p:spPr>
        </p:sp>
        <p:sp>
          <p:nvSpPr>
            <p:cNvPr name="TextBox 17" id="17"/>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682203" y="3016661"/>
            <a:ext cx="3839008" cy="1394934"/>
            <a:chOff x="0" y="0"/>
            <a:chExt cx="889559" cy="323228"/>
          </a:xfrm>
        </p:grpSpPr>
        <p:sp>
          <p:nvSpPr>
            <p:cNvPr name="Freeform 19" id="19"/>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FFFFFF"/>
            </a:solidFill>
          </p:spPr>
        </p:sp>
        <p:sp>
          <p:nvSpPr>
            <p:cNvPr name="TextBox 20" id="20"/>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5409964" y="3115362"/>
            <a:ext cx="1885216" cy="1833801"/>
          </a:xfrm>
          <a:custGeom>
            <a:avLst/>
            <a:gdLst/>
            <a:ahLst/>
            <a:cxnLst/>
            <a:rect r="r" b="b" t="t" l="l"/>
            <a:pathLst>
              <a:path h="1833801" w="1885216">
                <a:moveTo>
                  <a:pt x="0" y="0"/>
                </a:moveTo>
                <a:lnTo>
                  <a:pt x="1885216" y="0"/>
                </a:lnTo>
                <a:lnTo>
                  <a:pt x="1885216" y="1833801"/>
                </a:lnTo>
                <a:lnTo>
                  <a:pt x="0" y="1833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0543884" y="3714128"/>
            <a:ext cx="2321505" cy="1235036"/>
          </a:xfrm>
          <a:custGeom>
            <a:avLst/>
            <a:gdLst/>
            <a:ahLst/>
            <a:cxnLst/>
            <a:rect r="r" b="b" t="t" l="l"/>
            <a:pathLst>
              <a:path h="1235036" w="2321505">
                <a:moveTo>
                  <a:pt x="0" y="0"/>
                </a:moveTo>
                <a:lnTo>
                  <a:pt x="2321505" y="0"/>
                </a:lnTo>
                <a:lnTo>
                  <a:pt x="2321505" y="1235035"/>
                </a:lnTo>
                <a:lnTo>
                  <a:pt x="0" y="12350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0">
            <a:off x="2406891" y="6473854"/>
            <a:ext cx="3839008" cy="1394934"/>
            <a:chOff x="0" y="0"/>
            <a:chExt cx="889559" cy="323228"/>
          </a:xfrm>
        </p:grpSpPr>
        <p:sp>
          <p:nvSpPr>
            <p:cNvPr name="Freeform 24" id="24"/>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257167"/>
            </a:solidFill>
          </p:spPr>
        </p:sp>
        <p:sp>
          <p:nvSpPr>
            <p:cNvPr name="TextBox 25" id="25"/>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2682203" y="6155719"/>
            <a:ext cx="3839008" cy="1394934"/>
            <a:chOff x="0" y="0"/>
            <a:chExt cx="889559" cy="323228"/>
          </a:xfrm>
        </p:grpSpPr>
        <p:sp>
          <p:nvSpPr>
            <p:cNvPr name="Freeform 27" id="27"/>
            <p:cNvSpPr/>
            <p:nvPr/>
          </p:nvSpPr>
          <p:spPr>
            <a:xfrm flipH="false" flipV="false" rot="0">
              <a:off x="0" y="0"/>
              <a:ext cx="889559" cy="323228"/>
            </a:xfrm>
            <a:custGeom>
              <a:avLst/>
              <a:gdLst/>
              <a:ahLst/>
              <a:cxnLst/>
              <a:rect r="r" b="b" t="t" l="l"/>
              <a:pathLst>
                <a:path h="323228" w="889559">
                  <a:moveTo>
                    <a:pt x="68566" y="0"/>
                  </a:moveTo>
                  <a:lnTo>
                    <a:pt x="820993" y="0"/>
                  </a:lnTo>
                  <a:cubicBezTo>
                    <a:pt x="839178" y="0"/>
                    <a:pt x="856618" y="7224"/>
                    <a:pt x="869477" y="20083"/>
                  </a:cubicBezTo>
                  <a:cubicBezTo>
                    <a:pt x="882335" y="32941"/>
                    <a:pt x="889559" y="50381"/>
                    <a:pt x="889559" y="68566"/>
                  </a:cubicBezTo>
                  <a:lnTo>
                    <a:pt x="889559" y="254662"/>
                  </a:lnTo>
                  <a:cubicBezTo>
                    <a:pt x="889559" y="292530"/>
                    <a:pt x="858861" y="323228"/>
                    <a:pt x="820993" y="323228"/>
                  </a:cubicBezTo>
                  <a:lnTo>
                    <a:pt x="68566" y="323228"/>
                  </a:lnTo>
                  <a:cubicBezTo>
                    <a:pt x="30698" y="323228"/>
                    <a:pt x="0" y="292530"/>
                    <a:pt x="0" y="254662"/>
                  </a:cubicBezTo>
                  <a:lnTo>
                    <a:pt x="0" y="68566"/>
                  </a:lnTo>
                  <a:cubicBezTo>
                    <a:pt x="0" y="30698"/>
                    <a:pt x="30698" y="0"/>
                    <a:pt x="68566" y="0"/>
                  </a:cubicBezTo>
                  <a:close/>
                </a:path>
              </a:pathLst>
            </a:custGeom>
            <a:solidFill>
              <a:srgbClr val="FFFFFF"/>
            </a:solidFill>
          </p:spPr>
        </p:sp>
        <p:sp>
          <p:nvSpPr>
            <p:cNvPr name="TextBox 28" id="28"/>
            <p:cNvSpPr txBox="true"/>
            <p:nvPr/>
          </p:nvSpPr>
          <p:spPr>
            <a:xfrm>
              <a:off x="0" y="-38100"/>
              <a:ext cx="889559" cy="361328"/>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5409964" y="6955060"/>
            <a:ext cx="2306872" cy="1191185"/>
          </a:xfrm>
          <a:custGeom>
            <a:avLst/>
            <a:gdLst/>
            <a:ahLst/>
            <a:cxnLst/>
            <a:rect r="r" b="b" t="t" l="l"/>
            <a:pathLst>
              <a:path h="1191185" w="2306872">
                <a:moveTo>
                  <a:pt x="0" y="0"/>
                </a:moveTo>
                <a:lnTo>
                  <a:pt x="2306872" y="0"/>
                </a:lnTo>
                <a:lnTo>
                  <a:pt x="2306872" y="1191185"/>
                </a:lnTo>
                <a:lnTo>
                  <a:pt x="0" y="1191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0" id="30"/>
          <p:cNvGrpSpPr/>
          <p:nvPr/>
        </p:nvGrpSpPr>
        <p:grpSpPr>
          <a:xfrm rot="0">
            <a:off x="10543884" y="6155719"/>
            <a:ext cx="4999761" cy="1394934"/>
            <a:chOff x="0" y="0"/>
            <a:chExt cx="1158524" cy="323228"/>
          </a:xfrm>
        </p:grpSpPr>
        <p:sp>
          <p:nvSpPr>
            <p:cNvPr name="Freeform 31" id="31"/>
            <p:cNvSpPr/>
            <p:nvPr/>
          </p:nvSpPr>
          <p:spPr>
            <a:xfrm flipH="false" flipV="false" rot="0">
              <a:off x="0" y="0"/>
              <a:ext cx="1158524" cy="323228"/>
            </a:xfrm>
            <a:custGeom>
              <a:avLst/>
              <a:gdLst/>
              <a:ahLst/>
              <a:cxnLst/>
              <a:rect r="r" b="b" t="t" l="l"/>
              <a:pathLst>
                <a:path h="323228" w="1158524">
                  <a:moveTo>
                    <a:pt x="52648" y="0"/>
                  </a:moveTo>
                  <a:lnTo>
                    <a:pt x="1105876" y="0"/>
                  </a:lnTo>
                  <a:cubicBezTo>
                    <a:pt x="1134953" y="0"/>
                    <a:pt x="1158524" y="23571"/>
                    <a:pt x="1158524" y="52648"/>
                  </a:cubicBezTo>
                  <a:lnTo>
                    <a:pt x="1158524" y="270581"/>
                  </a:lnTo>
                  <a:cubicBezTo>
                    <a:pt x="1158524" y="284544"/>
                    <a:pt x="1152977" y="297935"/>
                    <a:pt x="1143104" y="307808"/>
                  </a:cubicBezTo>
                  <a:cubicBezTo>
                    <a:pt x="1133230" y="317681"/>
                    <a:pt x="1119839" y="323228"/>
                    <a:pt x="1105876" y="323228"/>
                  </a:cubicBezTo>
                  <a:lnTo>
                    <a:pt x="52648" y="323228"/>
                  </a:lnTo>
                  <a:cubicBezTo>
                    <a:pt x="38685" y="323228"/>
                    <a:pt x="25293" y="317681"/>
                    <a:pt x="15420" y="307808"/>
                  </a:cubicBezTo>
                  <a:cubicBezTo>
                    <a:pt x="5547" y="297935"/>
                    <a:pt x="0" y="284544"/>
                    <a:pt x="0" y="270581"/>
                  </a:cubicBezTo>
                  <a:lnTo>
                    <a:pt x="0" y="52648"/>
                  </a:lnTo>
                  <a:cubicBezTo>
                    <a:pt x="0" y="38685"/>
                    <a:pt x="5547" y="25293"/>
                    <a:pt x="15420" y="15420"/>
                  </a:cubicBezTo>
                  <a:cubicBezTo>
                    <a:pt x="25293" y="5547"/>
                    <a:pt x="38685" y="0"/>
                    <a:pt x="52648" y="0"/>
                  </a:cubicBezTo>
                  <a:close/>
                </a:path>
              </a:pathLst>
            </a:custGeom>
            <a:solidFill>
              <a:srgbClr val="FFFFFF"/>
            </a:solidFill>
          </p:spPr>
        </p:sp>
        <p:sp>
          <p:nvSpPr>
            <p:cNvPr name="TextBox 32" id="32"/>
            <p:cNvSpPr txBox="true"/>
            <p:nvPr/>
          </p:nvSpPr>
          <p:spPr>
            <a:xfrm>
              <a:off x="0" y="-38100"/>
              <a:ext cx="1158524" cy="361328"/>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9615023" y="6588081"/>
            <a:ext cx="1857722" cy="1558164"/>
          </a:xfrm>
          <a:custGeom>
            <a:avLst/>
            <a:gdLst/>
            <a:ahLst/>
            <a:cxnLst/>
            <a:rect r="r" b="b" t="t" l="l"/>
            <a:pathLst>
              <a:path h="1558164" w="1857722">
                <a:moveTo>
                  <a:pt x="0" y="0"/>
                </a:moveTo>
                <a:lnTo>
                  <a:pt x="1857722" y="0"/>
                </a:lnTo>
                <a:lnTo>
                  <a:pt x="1857722" y="1558164"/>
                </a:lnTo>
                <a:lnTo>
                  <a:pt x="0" y="1558164"/>
                </a:lnTo>
                <a:lnTo>
                  <a:pt x="0" y="0"/>
                </a:lnTo>
                <a:close/>
              </a:path>
            </a:pathLst>
          </a:custGeom>
          <a:blipFill>
            <a:blip r:embed="rId12"/>
            <a:stretch>
              <a:fillRect l="0" t="0" r="0" b="0"/>
            </a:stretch>
          </a:blipFill>
        </p:spPr>
      </p:sp>
      <p:sp>
        <p:nvSpPr>
          <p:cNvPr name="TextBox 34" id="34"/>
          <p:cNvSpPr txBox="true"/>
          <p:nvPr/>
        </p:nvSpPr>
        <p:spPr>
          <a:xfrm rot="0">
            <a:off x="2682203" y="1209675"/>
            <a:ext cx="12861442" cy="949480"/>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SUMBER PENCEMARAN UDARA</a:t>
            </a:r>
          </a:p>
        </p:txBody>
      </p:sp>
      <p:sp>
        <p:nvSpPr>
          <p:cNvPr name="TextBox 35" id="35"/>
          <p:cNvSpPr txBox="true"/>
          <p:nvPr/>
        </p:nvSpPr>
        <p:spPr>
          <a:xfrm rot="0">
            <a:off x="12436445" y="3319793"/>
            <a:ext cx="2715216"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Andika"/>
                <a:ea typeface="Andika"/>
                <a:cs typeface="Andika"/>
                <a:sym typeface="Andika"/>
              </a:rPr>
              <a:t>Kendaraan</a:t>
            </a:r>
          </a:p>
        </p:txBody>
      </p:sp>
      <p:sp>
        <p:nvSpPr>
          <p:cNvPr name="TextBox 36" id="36"/>
          <p:cNvSpPr txBox="true"/>
          <p:nvPr/>
        </p:nvSpPr>
        <p:spPr>
          <a:xfrm rot="0">
            <a:off x="3242826" y="3319793"/>
            <a:ext cx="2167138"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Andika"/>
                <a:ea typeface="Andika"/>
                <a:cs typeface="Andika"/>
                <a:sym typeface="Andika"/>
              </a:rPr>
              <a:t>industri</a:t>
            </a:r>
          </a:p>
        </p:txBody>
      </p:sp>
      <p:sp>
        <p:nvSpPr>
          <p:cNvPr name="TextBox 37" id="37"/>
          <p:cNvSpPr txBox="true"/>
          <p:nvPr/>
        </p:nvSpPr>
        <p:spPr>
          <a:xfrm rot="0">
            <a:off x="3116347" y="6458851"/>
            <a:ext cx="2420097"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Andika"/>
                <a:ea typeface="Andika"/>
                <a:cs typeface="Andika"/>
                <a:sym typeface="Andika"/>
              </a:rPr>
              <a:t>Pertanian</a:t>
            </a:r>
          </a:p>
        </p:txBody>
      </p:sp>
      <p:sp>
        <p:nvSpPr>
          <p:cNvPr name="TextBox 38" id="38"/>
          <p:cNvSpPr txBox="true"/>
          <p:nvPr/>
        </p:nvSpPr>
        <p:spPr>
          <a:xfrm rot="0">
            <a:off x="11466768" y="6458851"/>
            <a:ext cx="3684893" cy="71247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Andika"/>
                <a:ea typeface="Andika"/>
                <a:cs typeface="Andika"/>
                <a:sym typeface="Andika"/>
              </a:rPr>
              <a:t>Rumah Tangga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4777" r="0" b="-4777"/>
            </a:stretch>
          </a:blipFill>
        </p:spPr>
      </p:sp>
      <p:sp>
        <p:nvSpPr>
          <p:cNvPr name="Freeform 3" id="3"/>
          <p:cNvSpPr/>
          <p:nvPr/>
        </p:nvSpPr>
        <p:spPr>
          <a:xfrm flipH="false" flipV="false" rot="0">
            <a:off x="-268992" y="4128100"/>
            <a:ext cx="19184045" cy="9314518"/>
          </a:xfrm>
          <a:custGeom>
            <a:avLst/>
            <a:gdLst/>
            <a:ahLst/>
            <a:cxnLst/>
            <a:rect r="r" b="b" t="t" l="l"/>
            <a:pathLst>
              <a:path h="9314518" w="19184045">
                <a:moveTo>
                  <a:pt x="0" y="0"/>
                </a:moveTo>
                <a:lnTo>
                  <a:pt x="19184046" y="0"/>
                </a:lnTo>
                <a:lnTo>
                  <a:pt x="19184046" y="9314518"/>
                </a:lnTo>
                <a:lnTo>
                  <a:pt x="0" y="9314518"/>
                </a:lnTo>
                <a:lnTo>
                  <a:pt x="0" y="0"/>
                </a:lnTo>
                <a:close/>
              </a:path>
            </a:pathLst>
          </a:custGeom>
          <a:blipFill>
            <a:blip r:embed="rId3"/>
            <a:stretch>
              <a:fillRect l="0" t="0" r="0" b="0"/>
            </a:stretch>
          </a:blipFill>
        </p:spPr>
      </p:sp>
      <p:grpSp>
        <p:nvGrpSpPr>
          <p:cNvPr name="Group 4" id="4"/>
          <p:cNvGrpSpPr/>
          <p:nvPr/>
        </p:nvGrpSpPr>
        <p:grpSpPr>
          <a:xfrm rot="0">
            <a:off x="1807362" y="3932767"/>
            <a:ext cx="14673275" cy="2421466"/>
            <a:chOff x="0" y="0"/>
            <a:chExt cx="3400030" cy="561092"/>
          </a:xfrm>
        </p:grpSpPr>
        <p:sp>
          <p:nvSpPr>
            <p:cNvPr name="Freeform 5" id="5"/>
            <p:cNvSpPr/>
            <p:nvPr/>
          </p:nvSpPr>
          <p:spPr>
            <a:xfrm flipH="false" flipV="false" rot="0">
              <a:off x="0" y="0"/>
              <a:ext cx="3400030" cy="561092"/>
            </a:xfrm>
            <a:custGeom>
              <a:avLst/>
              <a:gdLst/>
              <a:ahLst/>
              <a:cxnLst/>
              <a:rect r="r" b="b" t="t" l="l"/>
              <a:pathLst>
                <a:path h="561092" w="3400030">
                  <a:moveTo>
                    <a:pt x="17939" y="0"/>
                  </a:moveTo>
                  <a:lnTo>
                    <a:pt x="3382091" y="0"/>
                  </a:lnTo>
                  <a:cubicBezTo>
                    <a:pt x="3386849" y="0"/>
                    <a:pt x="3391412" y="1890"/>
                    <a:pt x="3394776" y="5254"/>
                  </a:cubicBezTo>
                  <a:cubicBezTo>
                    <a:pt x="3398140" y="8618"/>
                    <a:pt x="3400030" y="13181"/>
                    <a:pt x="3400030" y="17939"/>
                  </a:cubicBezTo>
                  <a:lnTo>
                    <a:pt x="3400030" y="543153"/>
                  </a:lnTo>
                  <a:cubicBezTo>
                    <a:pt x="3400030" y="547911"/>
                    <a:pt x="3398140" y="552474"/>
                    <a:pt x="3394776" y="555838"/>
                  </a:cubicBezTo>
                  <a:cubicBezTo>
                    <a:pt x="3391412" y="559202"/>
                    <a:pt x="3386849" y="561092"/>
                    <a:pt x="3382091" y="561092"/>
                  </a:cubicBezTo>
                  <a:lnTo>
                    <a:pt x="17939" y="561092"/>
                  </a:lnTo>
                  <a:cubicBezTo>
                    <a:pt x="8032" y="561092"/>
                    <a:pt x="0" y="553060"/>
                    <a:pt x="0" y="543153"/>
                  </a:cubicBezTo>
                  <a:lnTo>
                    <a:pt x="0" y="17939"/>
                  </a:lnTo>
                  <a:cubicBezTo>
                    <a:pt x="0" y="13181"/>
                    <a:pt x="1890" y="8618"/>
                    <a:pt x="5254" y="5254"/>
                  </a:cubicBezTo>
                  <a:cubicBezTo>
                    <a:pt x="8618" y="1890"/>
                    <a:pt x="13181" y="0"/>
                    <a:pt x="17939" y="0"/>
                  </a:cubicBezTo>
                  <a:close/>
                </a:path>
              </a:pathLst>
            </a:custGeom>
            <a:solidFill>
              <a:srgbClr val="FFFFFF">
                <a:alpha val="49804"/>
              </a:srgbClr>
            </a:solidFill>
          </p:spPr>
        </p:sp>
        <p:sp>
          <p:nvSpPr>
            <p:cNvPr name="TextBox 6" id="6"/>
            <p:cNvSpPr txBox="true"/>
            <p:nvPr/>
          </p:nvSpPr>
          <p:spPr>
            <a:xfrm>
              <a:off x="0" y="-38100"/>
              <a:ext cx="3400030" cy="599192"/>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4"/>
            <a:stretch>
              <a:fillRect l="0" t="0" r="0" b="0"/>
            </a:stretch>
          </a:blipFill>
        </p:spPr>
      </p:sp>
      <p:sp>
        <p:nvSpPr>
          <p:cNvPr name="Freeform 8" id="8"/>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5"/>
            <a:stretch>
              <a:fillRect l="0" t="0" r="0" b="0"/>
            </a:stretch>
          </a:blipFill>
        </p:spPr>
      </p:sp>
      <p:sp>
        <p:nvSpPr>
          <p:cNvPr name="TextBox 9" id="9"/>
          <p:cNvSpPr txBox="true"/>
          <p:nvPr/>
        </p:nvSpPr>
        <p:spPr>
          <a:xfrm rot="0">
            <a:off x="1978842" y="4320278"/>
            <a:ext cx="14330315" cy="18274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JENIS ZAT POLUTAN PADA SEKTOR TRANSPORTASI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KARBON MONOKSIDA (CO)</a:t>
            </a:r>
          </a:p>
        </p:txBody>
      </p:sp>
      <p:grpSp>
        <p:nvGrpSpPr>
          <p:cNvPr name="Group 6" id="6"/>
          <p:cNvGrpSpPr/>
          <p:nvPr/>
        </p:nvGrpSpPr>
        <p:grpSpPr>
          <a:xfrm rot="0">
            <a:off x="2156704" y="2724906"/>
            <a:ext cx="13974593" cy="4837187"/>
            <a:chOff x="0" y="0"/>
            <a:chExt cx="2815378" cy="974519"/>
          </a:xfrm>
        </p:grpSpPr>
        <p:sp>
          <p:nvSpPr>
            <p:cNvPr name="Freeform 7" id="7"/>
            <p:cNvSpPr/>
            <p:nvPr/>
          </p:nvSpPr>
          <p:spPr>
            <a:xfrm flipH="false" flipV="false" rot="0">
              <a:off x="0" y="0"/>
              <a:ext cx="2815378" cy="974519"/>
            </a:xfrm>
            <a:custGeom>
              <a:avLst/>
              <a:gdLst/>
              <a:ahLst/>
              <a:cxnLst/>
              <a:rect r="r" b="b" t="t" l="l"/>
              <a:pathLst>
                <a:path h="974519" w="2815378">
                  <a:moveTo>
                    <a:pt x="18836" y="0"/>
                  </a:moveTo>
                  <a:lnTo>
                    <a:pt x="2796542" y="0"/>
                  </a:lnTo>
                  <a:cubicBezTo>
                    <a:pt x="2801538" y="0"/>
                    <a:pt x="2806329" y="1985"/>
                    <a:pt x="2809861" y="5517"/>
                  </a:cubicBezTo>
                  <a:cubicBezTo>
                    <a:pt x="2813394" y="9049"/>
                    <a:pt x="2815378" y="13840"/>
                    <a:pt x="2815378" y="18836"/>
                  </a:cubicBezTo>
                  <a:lnTo>
                    <a:pt x="2815378" y="955683"/>
                  </a:lnTo>
                  <a:cubicBezTo>
                    <a:pt x="2815378" y="960679"/>
                    <a:pt x="2813394" y="965470"/>
                    <a:pt x="2809861" y="969002"/>
                  </a:cubicBezTo>
                  <a:cubicBezTo>
                    <a:pt x="2806329" y="972535"/>
                    <a:pt x="2801538" y="974519"/>
                    <a:pt x="2796542" y="974519"/>
                  </a:cubicBezTo>
                  <a:lnTo>
                    <a:pt x="18836" y="974519"/>
                  </a:lnTo>
                  <a:cubicBezTo>
                    <a:pt x="13840" y="974519"/>
                    <a:pt x="9049" y="972535"/>
                    <a:pt x="5517" y="969002"/>
                  </a:cubicBezTo>
                  <a:cubicBezTo>
                    <a:pt x="1985" y="965470"/>
                    <a:pt x="0" y="960679"/>
                    <a:pt x="0" y="955683"/>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101261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42575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Karbon monoksida (CO) dan asap kendaraan bermotor terjadi karena pembakarannya tidak sempurna yang disebabkan kurangnya jumlah udara dalam campuran yang masuk ke ruang bakar atau bisa juga karena kurangnya waktu yang tersedia untuk menyelesaikan pembakaran. Semakin besar persentase ketidak sempurnaan pembakaran, akan semakin besar polutan yang dihasilkan. pengaruh karbon monoksida bagi lingkungan ialah memengaruhi jumlah gas rumah kaca, yang terkait dengan perubahan iklim dan pemanasan global</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NITROGEN OKSIDA (NOx)</a:t>
            </a:r>
          </a:p>
        </p:txBody>
      </p:sp>
      <p:grpSp>
        <p:nvGrpSpPr>
          <p:cNvPr name="Group 6" id="6"/>
          <p:cNvGrpSpPr/>
          <p:nvPr/>
        </p:nvGrpSpPr>
        <p:grpSpPr>
          <a:xfrm rot="0">
            <a:off x="2156704" y="2690086"/>
            <a:ext cx="13974593" cy="4373429"/>
            <a:chOff x="0" y="0"/>
            <a:chExt cx="2815378" cy="881089"/>
          </a:xfrm>
        </p:grpSpPr>
        <p:sp>
          <p:nvSpPr>
            <p:cNvPr name="Freeform 7" id="7"/>
            <p:cNvSpPr/>
            <p:nvPr/>
          </p:nvSpPr>
          <p:spPr>
            <a:xfrm flipH="false" flipV="false" rot="0">
              <a:off x="0" y="0"/>
              <a:ext cx="2815378" cy="881089"/>
            </a:xfrm>
            <a:custGeom>
              <a:avLst/>
              <a:gdLst/>
              <a:ahLst/>
              <a:cxnLst/>
              <a:rect r="r" b="b" t="t" l="l"/>
              <a:pathLst>
                <a:path h="881089" w="2815378">
                  <a:moveTo>
                    <a:pt x="18836" y="0"/>
                  </a:moveTo>
                  <a:lnTo>
                    <a:pt x="2796542" y="0"/>
                  </a:lnTo>
                  <a:cubicBezTo>
                    <a:pt x="2801538" y="0"/>
                    <a:pt x="2806329" y="1985"/>
                    <a:pt x="2809861" y="5517"/>
                  </a:cubicBezTo>
                  <a:cubicBezTo>
                    <a:pt x="2813394" y="9049"/>
                    <a:pt x="2815378" y="13840"/>
                    <a:pt x="2815378" y="18836"/>
                  </a:cubicBezTo>
                  <a:lnTo>
                    <a:pt x="2815378" y="862253"/>
                  </a:lnTo>
                  <a:cubicBezTo>
                    <a:pt x="2815378" y="867248"/>
                    <a:pt x="2813394" y="872039"/>
                    <a:pt x="2809861" y="875572"/>
                  </a:cubicBezTo>
                  <a:cubicBezTo>
                    <a:pt x="2806329" y="879104"/>
                    <a:pt x="2801538" y="881089"/>
                    <a:pt x="2796542" y="881089"/>
                  </a:cubicBezTo>
                  <a:lnTo>
                    <a:pt x="18836" y="881089"/>
                  </a:lnTo>
                  <a:cubicBezTo>
                    <a:pt x="13840" y="881089"/>
                    <a:pt x="9049" y="879104"/>
                    <a:pt x="5517" y="875572"/>
                  </a:cubicBezTo>
                  <a:cubicBezTo>
                    <a:pt x="1985" y="872039"/>
                    <a:pt x="0" y="867248"/>
                    <a:pt x="0" y="862253"/>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91918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37241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Nitrogen oksida (NOx) terbentuk selama pembakaran suhu tinggi di atmosfer, saat </a:t>
            </a:r>
            <a:r>
              <a:rPr lang="en-US" sz="3005">
                <a:solidFill>
                  <a:srgbClr val="000000"/>
                </a:solidFill>
                <a:latin typeface="Andika"/>
                <a:ea typeface="Andika"/>
                <a:cs typeface="Andika"/>
                <a:sym typeface="Andika"/>
                <a:hlinkClick r:id="rId5" tooltip="https://scied.ucar.edu/learning-zone/air-quality/oxygen"/>
              </a:rPr>
              <a:t>oksigen</a:t>
            </a:r>
            <a:r>
              <a:rPr lang="en-US" sz="3005">
                <a:solidFill>
                  <a:srgbClr val="000000"/>
                </a:solidFill>
                <a:latin typeface="Andika"/>
                <a:ea typeface="Andika"/>
                <a:cs typeface="Andika"/>
                <a:sym typeface="Andika"/>
              </a:rPr>
              <a:t> bergabung dengan </a:t>
            </a:r>
            <a:r>
              <a:rPr lang="en-US" sz="3005">
                <a:solidFill>
                  <a:srgbClr val="000000"/>
                </a:solidFill>
                <a:latin typeface="Andika"/>
                <a:ea typeface="Andika"/>
                <a:cs typeface="Andika"/>
                <a:sym typeface="Andika"/>
                <a:hlinkClick r:id="rId6" tooltip="https://scied.ucar.edu/learning-zone/air-quality/nitrogen"/>
              </a:rPr>
              <a:t>nitrogen</a:t>
            </a:r>
            <a:r>
              <a:rPr lang="en-US" sz="3005">
                <a:solidFill>
                  <a:srgbClr val="000000"/>
                </a:solidFill>
                <a:latin typeface="Andika"/>
                <a:ea typeface="Andika"/>
                <a:cs typeface="Andika"/>
                <a:sym typeface="Andika"/>
              </a:rPr>
              <a:t>. Gas buang mobil dan truk merupakan sumber utama nitrogen oksida. begitu NOx dilepaskan ke atmosfer, NOx dengan cepat bergabung dengan oksigen di udara untuk membentuk NO2. Dampak nitrogen oksida yang bereaksi dengan sulfur oksida di udara dengan butiram air di awan dapat menghasilkan hujan asam yang menurunkan tingkat kesuburan tanah.</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7"/>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HIDROKARBON (HC)</a:t>
            </a:r>
          </a:p>
        </p:txBody>
      </p:sp>
      <p:grpSp>
        <p:nvGrpSpPr>
          <p:cNvPr name="Group 6" id="6"/>
          <p:cNvGrpSpPr/>
          <p:nvPr/>
        </p:nvGrpSpPr>
        <p:grpSpPr>
          <a:xfrm rot="0">
            <a:off x="2156704" y="2703826"/>
            <a:ext cx="13974593" cy="4879347"/>
            <a:chOff x="0" y="0"/>
            <a:chExt cx="2815378" cy="983013"/>
          </a:xfrm>
        </p:grpSpPr>
        <p:sp>
          <p:nvSpPr>
            <p:cNvPr name="Freeform 7" id="7"/>
            <p:cNvSpPr/>
            <p:nvPr/>
          </p:nvSpPr>
          <p:spPr>
            <a:xfrm flipH="false" flipV="false" rot="0">
              <a:off x="0" y="0"/>
              <a:ext cx="2815378" cy="983013"/>
            </a:xfrm>
            <a:custGeom>
              <a:avLst/>
              <a:gdLst/>
              <a:ahLst/>
              <a:cxnLst/>
              <a:rect r="r" b="b" t="t" l="l"/>
              <a:pathLst>
                <a:path h="983013" w="2815378">
                  <a:moveTo>
                    <a:pt x="18836" y="0"/>
                  </a:moveTo>
                  <a:lnTo>
                    <a:pt x="2796542" y="0"/>
                  </a:lnTo>
                  <a:cubicBezTo>
                    <a:pt x="2801538" y="0"/>
                    <a:pt x="2806329" y="1985"/>
                    <a:pt x="2809861" y="5517"/>
                  </a:cubicBezTo>
                  <a:cubicBezTo>
                    <a:pt x="2813394" y="9049"/>
                    <a:pt x="2815378" y="13840"/>
                    <a:pt x="2815378" y="18836"/>
                  </a:cubicBezTo>
                  <a:lnTo>
                    <a:pt x="2815378" y="964177"/>
                  </a:lnTo>
                  <a:cubicBezTo>
                    <a:pt x="2815378" y="969173"/>
                    <a:pt x="2813394" y="973964"/>
                    <a:pt x="2809861" y="977496"/>
                  </a:cubicBezTo>
                  <a:cubicBezTo>
                    <a:pt x="2806329" y="981029"/>
                    <a:pt x="2801538" y="983013"/>
                    <a:pt x="2796542" y="983013"/>
                  </a:cubicBezTo>
                  <a:lnTo>
                    <a:pt x="18836" y="983013"/>
                  </a:lnTo>
                  <a:cubicBezTo>
                    <a:pt x="13840" y="983013"/>
                    <a:pt x="9049" y="981029"/>
                    <a:pt x="5517" y="977496"/>
                  </a:cubicBezTo>
                  <a:cubicBezTo>
                    <a:pt x="1985" y="973964"/>
                    <a:pt x="0" y="969173"/>
                    <a:pt x="0" y="964177"/>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102111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42575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Hidrokarbon (HC) pada gas buang kendaraan terbentuk karena bahan bakar yang tidak terbakar habis dalam proses pembakaran. Tidak terbakarnya bahan bakar secara sempurna, tidak terbakarnya minyak pelumas pada silinder, merupakan salah satu penyebab munculnya emisi HC. Emisi hidrokarbon ini berbentuk gas methan yang dapat menyebabkan leukimia dan kanker. dampak negatif hidrokarbon bagi lingkungan adalah hidrokarbon dapat berkontribusi dalam menyebabkan efek rumah kaca serta penipisan lapisan ozon bumi.</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sp>
        <p:nvSpPr>
          <p:cNvPr name="Freeform 3" id="3"/>
          <p:cNvSpPr/>
          <p:nvPr/>
        </p:nvSpPr>
        <p:spPr>
          <a:xfrm flipH="false" flipV="false" rot="0">
            <a:off x="2086514" y="6199721"/>
            <a:ext cx="17295702" cy="10886590"/>
          </a:xfrm>
          <a:custGeom>
            <a:avLst/>
            <a:gdLst/>
            <a:ahLst/>
            <a:cxnLst/>
            <a:rect r="r" b="b" t="t" l="l"/>
            <a:pathLst>
              <a:path h="10886590" w="17295702">
                <a:moveTo>
                  <a:pt x="0" y="0"/>
                </a:moveTo>
                <a:lnTo>
                  <a:pt x="17295702" y="0"/>
                </a:lnTo>
                <a:lnTo>
                  <a:pt x="17295702" y="10886589"/>
                </a:lnTo>
                <a:lnTo>
                  <a:pt x="0" y="10886589"/>
                </a:lnTo>
                <a:lnTo>
                  <a:pt x="0" y="0"/>
                </a:lnTo>
                <a:close/>
              </a:path>
            </a:pathLst>
          </a:custGeom>
          <a:blipFill>
            <a:blip r:embed="rId3"/>
            <a:stretch>
              <a:fillRect l="0" t="0" r="0" b="0"/>
            </a:stretch>
          </a:blipFill>
        </p:spPr>
      </p:sp>
      <p:sp>
        <p:nvSpPr>
          <p:cNvPr name="Freeform 4" id="4"/>
          <p:cNvSpPr/>
          <p:nvPr/>
        </p:nvSpPr>
        <p:spPr>
          <a:xfrm flipH="false" flipV="false" rot="0">
            <a:off x="14732590" y="-830581"/>
            <a:ext cx="5051575" cy="8543891"/>
          </a:xfrm>
          <a:custGeom>
            <a:avLst/>
            <a:gdLst/>
            <a:ahLst/>
            <a:cxnLst/>
            <a:rect r="r" b="b" t="t" l="l"/>
            <a:pathLst>
              <a:path h="8543891" w="5051575">
                <a:moveTo>
                  <a:pt x="0" y="0"/>
                </a:moveTo>
                <a:lnTo>
                  <a:pt x="5051576" y="0"/>
                </a:lnTo>
                <a:lnTo>
                  <a:pt x="5051576" y="8543891"/>
                </a:lnTo>
                <a:lnTo>
                  <a:pt x="0" y="8543891"/>
                </a:lnTo>
                <a:lnTo>
                  <a:pt x="0" y="0"/>
                </a:lnTo>
                <a:close/>
              </a:path>
            </a:pathLst>
          </a:custGeom>
          <a:blipFill>
            <a:blip r:embed="rId4"/>
            <a:stretch>
              <a:fillRect l="0" t="0" r="0" b="0"/>
            </a:stretch>
          </a:blipFill>
        </p:spPr>
      </p:sp>
      <p:sp>
        <p:nvSpPr>
          <p:cNvPr name="TextBox 5" id="5"/>
          <p:cNvSpPr txBox="true"/>
          <p:nvPr/>
        </p:nvSpPr>
        <p:spPr>
          <a:xfrm rot="0">
            <a:off x="3351753" y="1468987"/>
            <a:ext cx="11584495" cy="951119"/>
          </a:xfrm>
          <a:prstGeom prst="rect">
            <a:avLst/>
          </a:prstGeom>
        </p:spPr>
        <p:txBody>
          <a:bodyPr anchor="t" rtlCol="false" tIns="0" lIns="0" bIns="0" rIns="0">
            <a:spAutoFit/>
          </a:bodyPr>
          <a:lstStyle/>
          <a:p>
            <a:pPr algn="ctr" marL="0" indent="0" lvl="0">
              <a:lnSpc>
                <a:spcPts val="6937"/>
              </a:lnSpc>
              <a:spcBef>
                <a:spcPct val="0"/>
              </a:spcBef>
            </a:pPr>
            <a:r>
              <a:rPr lang="en-US" sz="7459">
                <a:solidFill>
                  <a:srgbClr val="257167"/>
                </a:solidFill>
                <a:latin typeface="Lilita One"/>
                <a:ea typeface="Lilita One"/>
                <a:cs typeface="Lilita One"/>
                <a:sym typeface="Lilita One"/>
              </a:rPr>
              <a:t>SULFUR DIOKSIDA (SO2)</a:t>
            </a:r>
          </a:p>
        </p:txBody>
      </p:sp>
      <p:grpSp>
        <p:nvGrpSpPr>
          <p:cNvPr name="Group 6" id="6"/>
          <p:cNvGrpSpPr/>
          <p:nvPr/>
        </p:nvGrpSpPr>
        <p:grpSpPr>
          <a:xfrm rot="0">
            <a:off x="2156704" y="2686885"/>
            <a:ext cx="13974593" cy="3846430"/>
            <a:chOff x="0" y="0"/>
            <a:chExt cx="2815378" cy="774917"/>
          </a:xfrm>
        </p:grpSpPr>
        <p:sp>
          <p:nvSpPr>
            <p:cNvPr name="Freeform 7" id="7"/>
            <p:cNvSpPr/>
            <p:nvPr/>
          </p:nvSpPr>
          <p:spPr>
            <a:xfrm flipH="false" flipV="false" rot="0">
              <a:off x="0" y="0"/>
              <a:ext cx="2815378" cy="774917"/>
            </a:xfrm>
            <a:custGeom>
              <a:avLst/>
              <a:gdLst/>
              <a:ahLst/>
              <a:cxnLst/>
              <a:rect r="r" b="b" t="t" l="l"/>
              <a:pathLst>
                <a:path h="774917" w="2815378">
                  <a:moveTo>
                    <a:pt x="18836" y="0"/>
                  </a:moveTo>
                  <a:lnTo>
                    <a:pt x="2796542" y="0"/>
                  </a:lnTo>
                  <a:cubicBezTo>
                    <a:pt x="2801538" y="0"/>
                    <a:pt x="2806329" y="1985"/>
                    <a:pt x="2809861" y="5517"/>
                  </a:cubicBezTo>
                  <a:cubicBezTo>
                    <a:pt x="2813394" y="9049"/>
                    <a:pt x="2815378" y="13840"/>
                    <a:pt x="2815378" y="18836"/>
                  </a:cubicBezTo>
                  <a:lnTo>
                    <a:pt x="2815378" y="756081"/>
                  </a:lnTo>
                  <a:cubicBezTo>
                    <a:pt x="2815378" y="761077"/>
                    <a:pt x="2813394" y="765868"/>
                    <a:pt x="2809861" y="769401"/>
                  </a:cubicBezTo>
                  <a:cubicBezTo>
                    <a:pt x="2806329" y="772933"/>
                    <a:pt x="2801538" y="774917"/>
                    <a:pt x="2796542" y="774917"/>
                  </a:cubicBezTo>
                  <a:lnTo>
                    <a:pt x="18836" y="774917"/>
                  </a:lnTo>
                  <a:cubicBezTo>
                    <a:pt x="13840" y="774917"/>
                    <a:pt x="9049" y="772933"/>
                    <a:pt x="5517" y="769401"/>
                  </a:cubicBezTo>
                  <a:cubicBezTo>
                    <a:pt x="1985" y="765868"/>
                    <a:pt x="0" y="761077"/>
                    <a:pt x="0" y="756081"/>
                  </a:cubicBezTo>
                  <a:lnTo>
                    <a:pt x="0" y="18836"/>
                  </a:lnTo>
                  <a:cubicBezTo>
                    <a:pt x="0" y="13840"/>
                    <a:pt x="1985" y="9049"/>
                    <a:pt x="5517" y="5517"/>
                  </a:cubicBezTo>
                  <a:cubicBezTo>
                    <a:pt x="9049" y="1985"/>
                    <a:pt x="13840" y="0"/>
                    <a:pt x="18836" y="0"/>
                  </a:cubicBezTo>
                  <a:close/>
                </a:path>
              </a:pathLst>
            </a:custGeom>
            <a:solidFill>
              <a:srgbClr val="FFFFFF">
                <a:alpha val="69804"/>
              </a:srgbClr>
            </a:solidFill>
          </p:spPr>
        </p:sp>
        <p:sp>
          <p:nvSpPr>
            <p:cNvPr name="TextBox 8" id="8"/>
            <p:cNvSpPr txBox="true"/>
            <p:nvPr/>
          </p:nvSpPr>
          <p:spPr>
            <a:xfrm>
              <a:off x="0" y="-38100"/>
              <a:ext cx="2815378" cy="813017"/>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750303" y="2981396"/>
            <a:ext cx="12787395" cy="3190732"/>
          </a:xfrm>
          <a:prstGeom prst="rect">
            <a:avLst/>
          </a:prstGeom>
        </p:spPr>
        <p:txBody>
          <a:bodyPr anchor="t" rtlCol="false" tIns="0" lIns="0" bIns="0" rIns="0">
            <a:spAutoFit/>
          </a:bodyPr>
          <a:lstStyle/>
          <a:p>
            <a:pPr algn="just" marL="0" indent="0" lvl="0">
              <a:lnSpc>
                <a:spcPts val="4207"/>
              </a:lnSpc>
              <a:spcBef>
                <a:spcPct val="0"/>
              </a:spcBef>
            </a:pPr>
            <a:r>
              <a:rPr lang="en-US" sz="3005">
                <a:solidFill>
                  <a:srgbClr val="000000"/>
                </a:solidFill>
                <a:latin typeface="Andika"/>
                <a:ea typeface="Andika"/>
                <a:cs typeface="Andika"/>
                <a:sym typeface="Andika"/>
              </a:rPr>
              <a:t>Sulfur dioksida (SO2) terbentuk pada kendaraan bermotor berbahan bakar diesel yang mengandung sulfur. Sulfur dioksida merupakan salah satu gas oksida sulfur (SOx) yang dihasilkan dari pembakaran bahan bakar fosil yang mengandung sulfur. bagi lingkungan Sulfur dioksida dapat merusak pohon dan tanaman, menghambat pertumbuhan tanaman, serta merusak ekosistem dan jalur air yang sensitif .</a:t>
            </a:r>
          </a:p>
        </p:txBody>
      </p:sp>
      <p:sp>
        <p:nvSpPr>
          <p:cNvPr name="Freeform 10" id="10"/>
          <p:cNvSpPr/>
          <p:nvPr/>
        </p:nvSpPr>
        <p:spPr>
          <a:xfrm flipH="false" flipV="false" rot="0">
            <a:off x="-1297277" y="7868787"/>
            <a:ext cx="16081668" cy="3645178"/>
          </a:xfrm>
          <a:custGeom>
            <a:avLst/>
            <a:gdLst/>
            <a:ahLst/>
            <a:cxnLst/>
            <a:rect r="r" b="b" t="t" l="l"/>
            <a:pathLst>
              <a:path h="3645178" w="16081668">
                <a:moveTo>
                  <a:pt x="0" y="0"/>
                </a:moveTo>
                <a:lnTo>
                  <a:pt x="16081668" y="0"/>
                </a:lnTo>
                <a:lnTo>
                  <a:pt x="16081668" y="3645179"/>
                </a:lnTo>
                <a:lnTo>
                  <a:pt x="0" y="3645179"/>
                </a:lnTo>
                <a:lnTo>
                  <a:pt x="0" y="0"/>
                </a:lnTo>
                <a:close/>
              </a:path>
            </a:pathLst>
          </a:custGeom>
          <a:blipFill>
            <a:blip r:embed="rId5"/>
            <a:stretch>
              <a:fillRect l="0" t="0" r="0" b="0"/>
            </a:stretch>
          </a:blipFill>
        </p:spPr>
      </p:sp>
      <p:sp>
        <p:nvSpPr>
          <p:cNvPr name="Freeform 11" id="11"/>
          <p:cNvSpPr/>
          <p:nvPr/>
        </p:nvSpPr>
        <p:spPr>
          <a:xfrm flipH="false" flipV="false" rot="0">
            <a:off x="14142221" y="8278631"/>
            <a:ext cx="4593801" cy="2383034"/>
          </a:xfrm>
          <a:custGeom>
            <a:avLst/>
            <a:gdLst/>
            <a:ahLst/>
            <a:cxnLst/>
            <a:rect r="r" b="b" t="t" l="l"/>
            <a:pathLst>
              <a:path h="2383034" w="4593801">
                <a:moveTo>
                  <a:pt x="0" y="0"/>
                </a:moveTo>
                <a:lnTo>
                  <a:pt x="4593802" y="0"/>
                </a:lnTo>
                <a:lnTo>
                  <a:pt x="4593802" y="2383034"/>
                </a:lnTo>
                <a:lnTo>
                  <a:pt x="0" y="2383034"/>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DAGQgnGzxNQ</dc:identifier>
  <dcterms:modified xsi:type="dcterms:W3CDTF">2011-08-01T06:04:30Z</dcterms:modified>
  <cp:revision>1</cp:revision>
  <dc:title>Green Cute Group Project Presentation</dc:title>
</cp:coreProperties>
</file>